
<file path=[Content_Types].xml><?xml version="1.0" encoding="utf-8"?>
<Types xmlns="http://schemas.openxmlformats.org/package/2006/content-types">
  <Default Extension="emf" ContentType="image/x-emf"/>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70.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1"/>
  </p:notesMasterIdLst>
  <p:sldIdLst>
    <p:sldId id="262" r:id="rId2"/>
    <p:sldId id="267" r:id="rId3"/>
    <p:sldId id="258" r:id="rId4"/>
    <p:sldId id="282" r:id="rId5"/>
    <p:sldId id="280" r:id="rId6"/>
    <p:sldId id="263" r:id="rId7"/>
    <p:sldId id="296" r:id="rId8"/>
    <p:sldId id="284" r:id="rId9"/>
    <p:sldId id="300" r:id="rId10"/>
    <p:sldId id="301" r:id="rId11"/>
    <p:sldId id="302" r:id="rId12"/>
    <p:sldId id="304" r:id="rId13"/>
    <p:sldId id="303" r:id="rId14"/>
    <p:sldId id="305" r:id="rId15"/>
    <p:sldId id="306" r:id="rId16"/>
    <p:sldId id="308" r:id="rId17"/>
    <p:sldId id="309" r:id="rId18"/>
    <p:sldId id="310" r:id="rId19"/>
    <p:sldId id="313" r:id="rId20"/>
    <p:sldId id="326" r:id="rId21"/>
    <p:sldId id="322" r:id="rId22"/>
    <p:sldId id="327" r:id="rId23"/>
    <p:sldId id="312" r:id="rId24"/>
    <p:sldId id="328" r:id="rId25"/>
    <p:sldId id="314" r:id="rId26"/>
    <p:sldId id="329" r:id="rId27"/>
    <p:sldId id="324" r:id="rId28"/>
    <p:sldId id="315" r:id="rId29"/>
    <p:sldId id="330" r:id="rId30"/>
    <p:sldId id="323" r:id="rId31"/>
    <p:sldId id="331" r:id="rId32"/>
    <p:sldId id="318" r:id="rId33"/>
    <p:sldId id="291" r:id="rId34"/>
    <p:sldId id="292" r:id="rId35"/>
    <p:sldId id="334" r:id="rId36"/>
    <p:sldId id="337" r:id="rId37"/>
    <p:sldId id="336" r:id="rId38"/>
    <p:sldId id="335" r:id="rId39"/>
    <p:sldId id="316" r:id="rId40"/>
    <p:sldId id="338" r:id="rId41"/>
    <p:sldId id="317" r:id="rId42"/>
    <p:sldId id="340" r:id="rId43"/>
    <p:sldId id="319" r:id="rId44"/>
    <p:sldId id="320" r:id="rId45"/>
    <p:sldId id="321" r:id="rId46"/>
    <p:sldId id="325" r:id="rId47"/>
    <p:sldId id="264" r:id="rId48"/>
    <p:sldId id="307" r:id="rId49"/>
    <p:sldId id="341" r:id="rId50"/>
  </p:sldIdLst>
  <p:sldSz cx="12192000" cy="6858000"/>
  <p:notesSz cx="6858000" cy="9144000"/>
  <p:embeddedFontLst>
    <p:embeddedFont>
      <p:font typeface="Abril Fatface" panose="02000503000000020003" pitchFamily="2" charset="0"/>
      <p:regular r:id="rId52"/>
    </p:embeddedFont>
    <p:embeddedFont>
      <p:font typeface="Aldrich" panose="020B0604020202020204" charset="0"/>
      <p:regular r:id="rId53"/>
    </p:embeddedFont>
    <p:embeddedFont>
      <p:font typeface="Barlow Condensed" panose="00000506000000000000" pitchFamily="2" charset="0"/>
      <p:regular r:id="rId54"/>
      <p:bold r:id="rId55"/>
      <p:italic r:id="rId56"/>
      <p:boldItalic r:id="rId57"/>
    </p:embeddedFont>
    <p:embeddedFont>
      <p:font typeface="Catamaran" panose="020B0604020202020204" charset="0"/>
      <p:regular r:id="rId58"/>
      <p:bold r:id="rId59"/>
    </p:embeddedFont>
    <p:embeddedFont>
      <p:font typeface="Griffy" panose="020B0604020202020204" charset="0"/>
      <p:regular r:id="rId60"/>
    </p:embeddedFont>
    <p:embeddedFont>
      <p:font typeface="Homemade Apple" panose="020B0604020202020204" charset="0"/>
      <p:regular r:id="rId61"/>
    </p:embeddedFont>
    <p:embeddedFont>
      <p:font typeface="Poppins" panose="00000500000000000000" pitchFamily="2" charset="0"/>
      <p:regular r:id="rId62"/>
      <p:bold r:id="rId63"/>
      <p:italic r:id="rId64"/>
      <p:boldItalic r:id="rId65"/>
    </p:embeddedFont>
    <p:embeddedFont>
      <p:font typeface="Segoe UI" panose="020B0502040204020203" pitchFamily="34" charset="0"/>
      <p:regular r:id="rId66"/>
      <p:bold r:id="rId67"/>
      <p:italic r:id="rId68"/>
      <p:boldItalic r:id="rId69"/>
    </p:embeddedFont>
    <p:embeddedFont>
      <p:font typeface="Segoe UI Semibold" panose="020B0702040204020203" pitchFamily="34" charset="0"/>
      <p:bold r:id="rId70"/>
      <p:boldItalic r:id="rId71"/>
    </p:embeddedFont>
    <p:embeddedFont>
      <p:font typeface="Ubuntu Condensed" panose="020B0506030602030204" pitchFamily="34" charset="0"/>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62"/>
            <p14:sldId id="267"/>
            <p14:sldId id="258"/>
            <p14:sldId id="282"/>
            <p14:sldId id="280"/>
            <p14:sldId id="263"/>
            <p14:sldId id="296"/>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308"/>
            <p14:sldId id="309"/>
            <p14:sldId id="310"/>
            <p14:sldId id="313"/>
            <p14:sldId id="326"/>
            <p14:sldId id="322"/>
            <p14:sldId id="327"/>
            <p14:sldId id="312"/>
            <p14:sldId id="328"/>
            <p14:sldId id="314"/>
            <p14:sldId id="329"/>
            <p14:sldId id="324"/>
            <p14:sldId id="315"/>
            <p14:sldId id="330"/>
            <p14:sldId id="323"/>
            <p14:sldId id="331"/>
            <p14:sldId id="318"/>
            <p14:sldId id="291"/>
            <p14:sldId id="292"/>
            <p14:sldId id="334"/>
            <p14:sldId id="337"/>
            <p14:sldId id="336"/>
            <p14:sldId id="335"/>
            <p14:sldId id="316"/>
            <p14:sldId id="338"/>
            <p14:sldId id="317"/>
            <p14:sldId id="340"/>
            <p14:sldId id="319"/>
            <p14:sldId id="320"/>
            <p14:sldId id="321"/>
            <p14:sldId id="325"/>
          </p14:sldIdLst>
        </p14:section>
        <p14:section name="Wrap-Up" id="{640482DA-6DAF-4646-844F-87DD220CB440}">
          <p14:sldIdLst>
            <p14:sldId id="264"/>
            <p14:sldId id="307"/>
            <p14:sldId id="34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4E0F28-AC98-30C1-04BF-DC4CA2D957F5}" name="Emil Wasilewski" initials="EW" userId="d32d1c11accf9c1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E3E42"/>
    <a:srgbClr val="9CDCFE"/>
    <a:srgbClr val="1E1E1F"/>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4273" autoAdjust="0"/>
  </p:normalViewPr>
  <p:slideViewPr>
    <p:cSldViewPr snapToGrid="0">
      <p:cViewPr varScale="1">
        <p:scale>
          <a:sx n="81" d="100"/>
          <a:sy n="81" d="100"/>
        </p:scale>
        <p:origin x="934" y="11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4"/>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5"/>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4:23.825"/>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7:34.958"/>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If we really do need passwords and secrets, we need to store them properly.</a:t>
            </a:r>
          </a:p>
        </p:txBody>
      </p:sp>
    </p:spTree>
    <p:extLst>
      <p:ext uri="{BB962C8B-B14F-4D97-AF65-F5344CB8AC3E}">
        <p14:creationId xmlns:p14="http://schemas.microsoft.com/office/powerpoint/2010/main" val="110781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email secrets if they’re supposed to be secret. Adapt the process to different use cases.</a:t>
            </a:r>
            <a:endParaRPr lang="en-SE" dirty="0"/>
          </a:p>
        </p:txBody>
      </p:sp>
    </p:spTree>
    <p:extLst>
      <p:ext uri="{BB962C8B-B14F-4D97-AF65-F5344CB8AC3E}">
        <p14:creationId xmlns:p14="http://schemas.microsoft.com/office/powerpoint/2010/main" val="1203612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for applications (use proper refresh flows instead)</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More and more things are implementing features like Continuous Access Evaluation so it’s better, but there are still bad ways to make things “easier” for ourselves.</a:t>
            </a:r>
          </a:p>
        </p:txBody>
      </p:sp>
    </p:spTree>
    <p:extLst>
      <p:ext uri="{BB962C8B-B14F-4D97-AF65-F5344CB8AC3E}">
        <p14:creationId xmlns:p14="http://schemas.microsoft.com/office/powerpoint/2010/main" val="56894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scenario for example)).</a:t>
            </a:r>
          </a:p>
        </p:txBody>
      </p:sp>
    </p:spTree>
    <p:extLst>
      <p:ext uri="{BB962C8B-B14F-4D97-AF65-F5344CB8AC3E}">
        <p14:creationId xmlns:p14="http://schemas.microsoft.com/office/powerpoint/2010/main" val="938393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 Audit and alerting for reading sensitive secrets if it’s not done by an identity that should.</a:t>
            </a:r>
          </a:p>
        </p:txBody>
      </p:sp>
    </p:spTree>
    <p:extLst>
      <p:ext uri="{BB962C8B-B14F-4D97-AF65-F5344CB8AC3E}">
        <p14:creationId xmlns:p14="http://schemas.microsoft.com/office/powerpoint/2010/main" val="354525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87341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If the identity should only be used from on-prem, limit it, if it should only be used from west </a:t>
            </a:r>
            <a:r>
              <a:rPr lang="en-US" dirty="0" err="1"/>
              <a:t>europe</a:t>
            </a:r>
            <a:r>
              <a:rPr lang="en-US" dirty="0"/>
              <a:t> Microsoft-hosted agents in Azure DevOps, limit it </a:t>
            </a:r>
            <a:r>
              <a:rPr lang="en-US" dirty="0" err="1"/>
              <a:t>etc</a:t>
            </a:r>
            <a:endParaRPr lang="en-US" dirty="0"/>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335748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Azures best practices for Azure Policy for UAMIs are a bit off</a:t>
            </a:r>
          </a:p>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87167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Whether it’s through </a:t>
            </a:r>
            <a:r>
              <a:rPr lang="en-US" dirty="0" err="1"/>
              <a:t>Entra</a:t>
            </a:r>
            <a:r>
              <a:rPr lang="en-US" dirty="0"/>
              <a:t> Workload ID Premium or custom, it’s important to know why your identities have the permissions they do, and to follow up on them to ensure that they still need the access.</a:t>
            </a:r>
          </a:p>
        </p:txBody>
      </p:sp>
    </p:spTree>
    <p:extLst>
      <p:ext uri="{BB962C8B-B14F-4D97-AF65-F5344CB8AC3E}">
        <p14:creationId xmlns:p14="http://schemas.microsoft.com/office/powerpoint/2010/main" val="2181337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407874" y="5828027"/>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524062" y="5944377"/>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407874" y="5829232"/>
            <a:ext cx="698070" cy="69807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222924" y="6250531"/>
            <a:ext cx="930610" cy="442596"/>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226160" y="5686190"/>
            <a:ext cx="930608" cy="930608"/>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58860" y="5918891"/>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575138" y="6035170"/>
            <a:ext cx="232538" cy="23253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42510" y="5802541"/>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02741"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361655"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520570"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02741"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361655"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520570"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02741"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361655"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520570"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838399"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997314"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156227"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838399"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997314"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156227"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838399"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997314"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156227"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679485" y="4603823"/>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679485" y="475264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679485" y="4885655"/>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87756" y="5103366"/>
            <a:ext cx="457132" cy="531268"/>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71790" y="5138939"/>
            <a:ext cx="465532" cy="4655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896965" y="5263950"/>
            <a:ext cx="215280" cy="21528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46947" y="564445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73826" y="562999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41221" y="5634072"/>
            <a:ext cx="701666" cy="465296"/>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314747" y="5716091"/>
            <a:ext cx="914712" cy="914712"/>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296296" y="5713044"/>
            <a:ext cx="930608" cy="93060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524062" y="5945419"/>
            <a:ext cx="465532" cy="465532"/>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640778" y="6062135"/>
            <a:ext cx="232538" cy="23253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1EDD-80FD-4224-9877-5244F3ABE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0859B1-483B-4447-ADC0-938A9C6A39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E8FA82-0D23-489E-9507-8BF30FDA9D55}"/>
              </a:ext>
            </a:extLst>
          </p:cNvPr>
          <p:cNvSpPr>
            <a:spLocks noGrp="1"/>
          </p:cNvSpPr>
          <p:nvPr>
            <p:ph type="dt" sz="half" idx="10"/>
          </p:nvPr>
        </p:nvSpPr>
        <p:spPr/>
        <p:txBody>
          <a:bodyPr/>
          <a:lstStyle/>
          <a:p>
            <a:fld id="{571696E4-D276-4042-870B-9583637C45DD}" type="datetimeFigureOut">
              <a:rPr lang="en-US" smtClean="0"/>
              <a:t>2/13/2024</a:t>
            </a:fld>
            <a:endParaRPr lang="en-US"/>
          </a:p>
        </p:txBody>
      </p:sp>
      <p:sp>
        <p:nvSpPr>
          <p:cNvPr id="5" name="Footer Placeholder 4">
            <a:extLst>
              <a:ext uri="{FF2B5EF4-FFF2-40B4-BE49-F238E27FC236}">
                <a16:creationId xmlns:a16="http://schemas.microsoft.com/office/drawing/2014/main" id="{43A79D36-D446-4FAC-A2AB-710AEF777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6F5C4-8167-4EF4-A527-D57582C51262}"/>
              </a:ext>
            </a:extLst>
          </p:cNvPr>
          <p:cNvSpPr>
            <a:spLocks noGrp="1"/>
          </p:cNvSpPr>
          <p:nvPr>
            <p:ph type="sldNum" sz="quarter" idx="12"/>
          </p:nvPr>
        </p:nvSpPr>
        <p:spPr/>
        <p:txBody>
          <a:bodyPr/>
          <a:lstStyle/>
          <a:p>
            <a:fld id="{5EF9361A-5154-4507-A0E7-9A8C3F82C865}" type="slidenum">
              <a:rPr lang="en-US" smtClean="0"/>
              <a:t>‹#›</a:t>
            </a:fld>
            <a:endParaRPr lang="en-US"/>
          </a:p>
        </p:txBody>
      </p:sp>
    </p:spTree>
    <p:extLst>
      <p:ext uri="{BB962C8B-B14F-4D97-AF65-F5344CB8AC3E}">
        <p14:creationId xmlns:p14="http://schemas.microsoft.com/office/powerpoint/2010/main" val="245013712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EC96E-629A-4D79-B60F-2ECCC0513967}"/>
              </a:ext>
            </a:extLst>
          </p:cNvPr>
          <p:cNvSpPr>
            <a:spLocks noGrp="1"/>
          </p:cNvSpPr>
          <p:nvPr>
            <p:ph type="dt" sz="half" idx="10"/>
          </p:nvPr>
        </p:nvSpPr>
        <p:spPr/>
        <p:txBody>
          <a:bodyPr/>
          <a:lstStyle/>
          <a:p>
            <a:fld id="{571696E4-D276-4042-870B-9583637C45DD}" type="datetimeFigureOut">
              <a:rPr lang="en-US" smtClean="0"/>
              <a:t>2/13/2024</a:t>
            </a:fld>
            <a:endParaRPr lang="en-US"/>
          </a:p>
        </p:txBody>
      </p:sp>
      <p:sp>
        <p:nvSpPr>
          <p:cNvPr id="3" name="Footer Placeholder 2">
            <a:extLst>
              <a:ext uri="{FF2B5EF4-FFF2-40B4-BE49-F238E27FC236}">
                <a16:creationId xmlns:a16="http://schemas.microsoft.com/office/drawing/2014/main" id="{1534964F-FE03-4168-9D6F-10AD7EFB67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29613F-D001-419E-86EF-518E96A4C5FC}"/>
              </a:ext>
            </a:extLst>
          </p:cNvPr>
          <p:cNvSpPr>
            <a:spLocks noGrp="1"/>
          </p:cNvSpPr>
          <p:nvPr>
            <p:ph type="sldNum" sz="quarter" idx="12"/>
          </p:nvPr>
        </p:nvSpPr>
        <p:spPr/>
        <p:txBody>
          <a:bodyPr/>
          <a:lstStyle/>
          <a:p>
            <a:fld id="{5EF9361A-5154-4507-A0E7-9A8C3F82C865}" type="slidenum">
              <a:rPr lang="en-US" smtClean="0"/>
              <a:t>‹#›</a:t>
            </a:fld>
            <a:endParaRPr lang="en-US"/>
          </a:p>
        </p:txBody>
      </p:sp>
    </p:spTree>
    <p:extLst>
      <p:ext uri="{BB962C8B-B14F-4D97-AF65-F5344CB8AC3E}">
        <p14:creationId xmlns:p14="http://schemas.microsoft.com/office/powerpoint/2010/main" val="223079852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51" r:id="rId1"/>
    <p:sldLayoutId id="2147483655" r:id="rId2"/>
    <p:sldLayoutId id="214748366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6.xml"/><Relationship Id="rId5" Type="http://schemas.openxmlformats.org/officeDocument/2006/relationships/image" Target="../media/image9.emf"/><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2.sv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6.sv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image" Target="../media/image32.svg"/><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4.sv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40.svg"/><Relationship Id="rId7" Type="http://schemas.openxmlformats.org/officeDocument/2006/relationships/image" Target="../media/image32.svg"/><Relationship Id="rId12"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31.png"/><Relationship Id="rId11" Type="http://schemas.openxmlformats.org/officeDocument/2006/relationships/image" Target="../media/image46.svg"/><Relationship Id="rId5" Type="http://schemas.openxmlformats.org/officeDocument/2006/relationships/image" Target="../media/image42.sv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8" Type="http://schemas.openxmlformats.org/officeDocument/2006/relationships/customXml" Target="../ink/ink8.xml"/><Relationship Id="rId3" Type="http://schemas.openxmlformats.org/officeDocument/2006/relationships/image" Target="../media/image54.svg"/><Relationship Id="rId7" Type="http://schemas.openxmlformats.org/officeDocument/2006/relationships/image" Target="../media/image58.png"/><Relationship Id="rId12" Type="http://schemas.openxmlformats.org/officeDocument/2006/relationships/customXml" Target="../ink/ink7.xml"/><Relationship Id="rId17" Type="http://schemas.openxmlformats.org/officeDocument/2006/relationships/image" Target="../media/image60.svg"/><Relationship Id="rId2" Type="http://schemas.openxmlformats.org/officeDocument/2006/relationships/image" Target="../media/image53.png"/><Relationship Id="rId16" Type="http://schemas.openxmlformats.org/officeDocument/2006/relationships/image" Target="../media/image59.png"/><Relationship Id="rId1" Type="http://schemas.openxmlformats.org/officeDocument/2006/relationships/slideLayout" Target="../slideLayouts/slideLayout17.xml"/><Relationship Id="rId6" Type="http://schemas.openxmlformats.org/officeDocument/2006/relationships/image" Target="../media/image57.png"/><Relationship Id="rId11" Type="http://schemas.openxmlformats.org/officeDocument/2006/relationships/image" Target="../media/image42.svg"/><Relationship Id="rId5" Type="http://schemas.openxmlformats.org/officeDocument/2006/relationships/image" Target="../media/image56.svg"/><Relationship Id="rId15" Type="http://schemas.openxmlformats.org/officeDocument/2006/relationships/image" Target="../media/image530.png"/><Relationship Id="rId10" Type="http://schemas.openxmlformats.org/officeDocument/2006/relationships/image" Target="../media/image41.png"/><Relationship Id="rId4" Type="http://schemas.openxmlformats.org/officeDocument/2006/relationships/image" Target="../media/image55.png"/><Relationship Id="rId9" Type="http://schemas.openxmlformats.org/officeDocument/2006/relationships/image" Target="../media/image32.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7.svg"/><Relationship Id="rId3" Type="http://schemas.openxmlformats.org/officeDocument/2006/relationships/image" Target="../media/image54.svg"/><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42.svg"/><Relationship Id="rId5" Type="http://schemas.openxmlformats.org/officeDocument/2006/relationships/image" Target="../media/image56.svg"/><Relationship Id="rId10" Type="http://schemas.openxmlformats.org/officeDocument/2006/relationships/image" Target="../media/image41.png"/><Relationship Id="rId4" Type="http://schemas.openxmlformats.org/officeDocument/2006/relationships/image" Target="../media/image55.png"/><Relationship Id="rId9" Type="http://schemas.openxmlformats.org/officeDocument/2006/relationships/image" Target="../media/image3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7.svg"/><Relationship Id="rId3" Type="http://schemas.openxmlformats.org/officeDocument/2006/relationships/image" Target="../media/image54.svg"/><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42.svg"/><Relationship Id="rId5" Type="http://schemas.openxmlformats.org/officeDocument/2006/relationships/image" Target="../media/image56.svg"/><Relationship Id="rId15" Type="http://schemas.openxmlformats.org/officeDocument/2006/relationships/image" Target="../media/image69.svg"/><Relationship Id="rId10" Type="http://schemas.openxmlformats.org/officeDocument/2006/relationships/image" Target="../media/image41.png"/><Relationship Id="rId4" Type="http://schemas.openxmlformats.org/officeDocument/2006/relationships/image" Target="../media/image55.png"/><Relationship Id="rId9" Type="http://schemas.openxmlformats.org/officeDocument/2006/relationships/image" Target="../media/image32.svg"/><Relationship Id="rId1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svg"/><Relationship Id="rId7" Type="http://schemas.openxmlformats.org/officeDocument/2006/relationships/image" Target="../media/image81.svg"/><Relationship Id="rId2" Type="http://schemas.openxmlformats.org/officeDocument/2006/relationships/image" Target="../media/image78.pn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83.svg"/></Relationships>
</file>

<file path=ppt/slides/_rels/slide37.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5.svg"/><Relationship Id="rId2" Type="http://schemas.openxmlformats.org/officeDocument/2006/relationships/image" Target="../media/image78.png"/><Relationship Id="rId1" Type="http://schemas.openxmlformats.org/officeDocument/2006/relationships/slideLayout" Target="../slideLayouts/slideLayout17.xml"/><Relationship Id="rId6" Type="http://schemas.openxmlformats.org/officeDocument/2006/relationships/image" Target="../media/image84.png"/><Relationship Id="rId5" Type="http://schemas.openxmlformats.org/officeDocument/2006/relationships/image" Target="../media/image73.sv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7.svg"/><Relationship Id="rId7" Type="http://schemas.openxmlformats.org/officeDocument/2006/relationships/image" Target="../media/image73.svg"/><Relationship Id="rId2" Type="http://schemas.openxmlformats.org/officeDocument/2006/relationships/image" Target="../media/image86.png"/><Relationship Id="rId1" Type="http://schemas.openxmlformats.org/officeDocument/2006/relationships/slideLayout" Target="../slideLayouts/slideLayout17.xml"/><Relationship Id="rId6" Type="http://schemas.openxmlformats.org/officeDocument/2006/relationships/image" Target="../media/image72.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5.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2.svg"/><Relationship Id="rId7" Type="http://schemas.openxmlformats.org/officeDocument/2006/relationships/image" Target="../media/image36.sv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2.svg"/><Relationship Id="rId5" Type="http://schemas.openxmlformats.org/officeDocument/2006/relationships/image" Target="../media/image40.svg"/><Relationship Id="rId10" Type="http://schemas.openxmlformats.org/officeDocument/2006/relationships/image" Target="../media/image31.png"/><Relationship Id="rId4" Type="http://schemas.openxmlformats.org/officeDocument/2006/relationships/image" Target="../media/image39.png"/><Relationship Id="rId9" Type="http://schemas.openxmlformats.org/officeDocument/2006/relationships/image" Target="../media/image89.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svg"/><Relationship Id="rId3" Type="http://schemas.openxmlformats.org/officeDocument/2006/relationships/image" Target="../media/image36.svg"/><Relationship Id="rId7" Type="http://schemas.openxmlformats.org/officeDocument/2006/relationships/image" Target="../media/image93.svg"/><Relationship Id="rId12" Type="http://schemas.openxmlformats.org/officeDocument/2006/relationships/image" Target="../media/image9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42.svg"/><Relationship Id="rId5" Type="http://schemas.openxmlformats.org/officeDocument/2006/relationships/image" Target="../media/image91.svg"/><Relationship Id="rId15" Type="http://schemas.openxmlformats.org/officeDocument/2006/relationships/image" Target="../media/image67.svg"/><Relationship Id="rId10" Type="http://schemas.openxmlformats.org/officeDocument/2006/relationships/image" Target="../media/image41.pn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9.png"/><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image" Target="../media/image98.png"/><Relationship Id="rId5" Type="http://schemas.openxmlformats.org/officeDocument/2006/relationships/image" Target="../media/image8.png"/><Relationship Id="rId4" Type="http://schemas.openxmlformats.org/officeDocument/2006/relationships/image" Target="../media/image9.emf"/></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36.svg"/><Relationship Id="rId7" Type="http://schemas.openxmlformats.org/officeDocument/2006/relationships/image" Target="../media/image89.svg"/><Relationship Id="rId12" Type="http://schemas.openxmlformats.org/officeDocument/2006/relationships/image" Target="../media/image106.sv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88.png"/><Relationship Id="rId11" Type="http://schemas.openxmlformats.org/officeDocument/2006/relationships/image" Target="../media/image105.png"/><Relationship Id="rId5" Type="http://schemas.openxmlformats.org/officeDocument/2006/relationships/image" Target="../media/image101.svg"/><Relationship Id="rId10" Type="http://schemas.openxmlformats.org/officeDocument/2006/relationships/image" Target="../media/image104.svg"/><Relationship Id="rId4" Type="http://schemas.openxmlformats.org/officeDocument/2006/relationships/image" Target="../media/image100.png"/><Relationship Id="rId9" Type="http://schemas.openxmlformats.org/officeDocument/2006/relationships/image" Target="../media/image103.png"/><Relationship Id="rId14" Type="http://schemas.openxmlformats.org/officeDocument/2006/relationships/image" Target="../media/image108.svg"/></Relationships>
</file>

<file path=ppt/slides/_rels/slide49.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10.xml"/><Relationship Id="rId6" Type="http://schemas.openxmlformats.org/officeDocument/2006/relationships/image" Target="../media/image102.png"/><Relationship Id="rId5" Type="http://schemas.openxmlformats.org/officeDocument/2006/relationships/image" Target="../media/image89.sv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7.xml"/><Relationship Id="rId6" Type="http://schemas.openxmlformats.org/officeDocument/2006/relationships/image" Target="../media/image22.png"/><Relationship Id="rId11" Type="http://schemas.openxmlformats.org/officeDocument/2006/relationships/image" Target="../media/image9.emf"/><Relationship Id="rId5" Type="http://schemas.openxmlformats.org/officeDocument/2006/relationships/image" Target="../media/image8.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customXml" Target="../ink/ink1.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customXml" Target="../ink/ink4.xml"/><Relationship Id="rId10" Type="http://schemas.openxmlformats.org/officeDocument/2006/relationships/image" Target="../media/image210.png"/><Relationship Id="rId4" Type="http://schemas.openxmlformats.org/officeDocument/2006/relationships/image" Target="../media/image180.png"/><Relationship Id="rId9"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1F6FF-E2F7-4D9A-B1F4-354B5174EFD6}"/>
              </a:ext>
            </a:extLst>
          </p:cNvPr>
          <p:cNvGrpSpPr/>
          <p:nvPr/>
        </p:nvGrpSpPr>
        <p:grpSpPr>
          <a:xfrm>
            <a:off x="12322629" y="0"/>
            <a:ext cx="775063" cy="2299059"/>
            <a:chOff x="12322629" y="0"/>
            <a:chExt cx="775063" cy="2299059"/>
          </a:xfrm>
        </p:grpSpPr>
        <p:sp>
          <p:nvSpPr>
            <p:cNvPr id="10" name="Rectangle 9">
              <a:extLst>
                <a:ext uri="{FF2B5EF4-FFF2-40B4-BE49-F238E27FC236}">
                  <a16:creationId xmlns:a16="http://schemas.microsoft.com/office/drawing/2014/main" id="{09B51922-E72A-4DD1-B8E7-6103B23B8984}"/>
                </a:ext>
              </a:extLst>
            </p:cNvPr>
            <p:cNvSpPr/>
            <p:nvPr/>
          </p:nvSpPr>
          <p:spPr>
            <a:xfrm>
              <a:off x="12322629" y="1"/>
              <a:ext cx="348343" cy="383177"/>
            </a:xfrm>
            <a:prstGeom prst="rect">
              <a:avLst/>
            </a:prstGeom>
            <a:solidFill>
              <a:srgbClr val="B57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F163043-9372-4703-BD67-263E1BE8C8F2}"/>
                </a:ext>
              </a:extLst>
            </p:cNvPr>
            <p:cNvSpPr/>
            <p:nvPr/>
          </p:nvSpPr>
          <p:spPr>
            <a:xfrm>
              <a:off x="12535989" y="1"/>
              <a:ext cx="348343" cy="383177"/>
            </a:xfrm>
            <a:prstGeom prst="rect">
              <a:avLst/>
            </a:prstGeom>
            <a:solidFill>
              <a:srgbClr val="EEB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70647BC-5C29-4F07-A869-EE21BDACE517}"/>
                </a:ext>
              </a:extLst>
            </p:cNvPr>
            <p:cNvSpPr/>
            <p:nvPr/>
          </p:nvSpPr>
          <p:spPr>
            <a:xfrm>
              <a:off x="12749349" y="0"/>
              <a:ext cx="348343" cy="383177"/>
            </a:xfrm>
            <a:prstGeom prst="rect">
              <a:avLst/>
            </a:prstGeom>
            <a:solidFill>
              <a:srgbClr val="FFC5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415BC0C-A4D3-4CA7-A51E-2AFF26369AFC}"/>
                </a:ext>
              </a:extLst>
            </p:cNvPr>
            <p:cNvSpPr/>
            <p:nvPr/>
          </p:nvSpPr>
          <p:spPr>
            <a:xfrm>
              <a:off x="12322629" y="383178"/>
              <a:ext cx="348343" cy="383177"/>
            </a:xfrm>
            <a:prstGeom prst="rect">
              <a:avLst/>
            </a:prstGeom>
            <a:solidFill>
              <a:srgbClr val="0F94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404B130-18EE-4FA3-B5EA-D408A06213E1}"/>
                </a:ext>
              </a:extLst>
            </p:cNvPr>
            <p:cNvSpPr/>
            <p:nvPr/>
          </p:nvSpPr>
          <p:spPr>
            <a:xfrm>
              <a:off x="12535989" y="383178"/>
              <a:ext cx="348343" cy="383177"/>
            </a:xfrm>
            <a:prstGeom prst="rect">
              <a:avLst/>
            </a:prstGeom>
            <a:solidFill>
              <a:srgbClr val="29A8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8A76BE7-B9E1-46C4-A93D-94ADDA82E9D1}"/>
                </a:ext>
              </a:extLst>
            </p:cNvPr>
            <p:cNvSpPr/>
            <p:nvPr/>
          </p:nvSpPr>
          <p:spPr>
            <a:xfrm>
              <a:off x="12749349" y="383177"/>
              <a:ext cx="348343" cy="383177"/>
            </a:xfrm>
            <a:prstGeom prst="rect">
              <a:avLst/>
            </a:prstGeom>
            <a:solidFill>
              <a:srgbClr val="99DA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7BE9A5-199F-4CF3-B8D9-FFE69DC96F64}"/>
                </a:ext>
              </a:extLst>
            </p:cNvPr>
            <p:cNvSpPr/>
            <p:nvPr/>
          </p:nvSpPr>
          <p:spPr>
            <a:xfrm>
              <a:off x="12322629" y="766354"/>
              <a:ext cx="348343" cy="383177"/>
            </a:xfrm>
            <a:prstGeom prst="rect">
              <a:avLst/>
            </a:prstGeom>
            <a:solidFill>
              <a:srgbClr val="2978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95AE52F-0472-4A98-89C7-027551B5B7A5}"/>
                </a:ext>
              </a:extLst>
            </p:cNvPr>
            <p:cNvSpPr/>
            <p:nvPr/>
          </p:nvSpPr>
          <p:spPr>
            <a:xfrm>
              <a:off x="12535989" y="766354"/>
              <a:ext cx="348343" cy="383177"/>
            </a:xfrm>
            <a:prstGeom prst="rect">
              <a:avLst/>
            </a:prstGeom>
            <a:solidFill>
              <a:srgbClr val="5BBA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7A4017A-E6F1-419A-9440-396337E4190C}"/>
                </a:ext>
              </a:extLst>
            </p:cNvPr>
            <p:cNvSpPr/>
            <p:nvPr/>
          </p:nvSpPr>
          <p:spPr>
            <a:xfrm>
              <a:off x="12749349" y="766353"/>
              <a:ext cx="348343" cy="383177"/>
            </a:xfrm>
            <a:prstGeom prst="rect">
              <a:avLst/>
            </a:prstGeom>
            <a:solidFill>
              <a:srgbClr val="A5D2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E0A5E4D-8CE2-478E-960F-CA0A55A2ED1D}"/>
                </a:ext>
              </a:extLst>
            </p:cNvPr>
            <p:cNvSpPr/>
            <p:nvPr/>
          </p:nvSpPr>
          <p:spPr>
            <a:xfrm>
              <a:off x="12322629" y="1149531"/>
              <a:ext cx="348343" cy="383177"/>
            </a:xfrm>
            <a:prstGeom prst="rect">
              <a:avLst/>
            </a:prstGeom>
            <a:solidFill>
              <a:srgbClr val="921A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13365DE-CD64-4ECC-A3C1-DF1DF71A388E}"/>
                </a:ext>
              </a:extLst>
            </p:cNvPr>
            <p:cNvSpPr/>
            <p:nvPr/>
          </p:nvSpPr>
          <p:spPr>
            <a:xfrm>
              <a:off x="12535989" y="1149531"/>
              <a:ext cx="348343" cy="383177"/>
            </a:xfrm>
            <a:prstGeom prst="rect">
              <a:avLst/>
            </a:prstGeom>
            <a:solidFill>
              <a:srgbClr val="BF25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317DEDC-D012-4AA5-A263-BC07E6A5DFE9}"/>
                </a:ext>
              </a:extLst>
            </p:cNvPr>
            <p:cNvSpPr/>
            <p:nvPr/>
          </p:nvSpPr>
          <p:spPr>
            <a:xfrm>
              <a:off x="12749349" y="1149530"/>
              <a:ext cx="348343" cy="383177"/>
            </a:xfrm>
            <a:prstGeom prst="rect">
              <a:avLst/>
            </a:prstGeom>
            <a:solidFill>
              <a:srgbClr val="EE6F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1324256-78E2-42B9-B3BF-E5EB708AD9D7}"/>
                </a:ext>
              </a:extLst>
            </p:cNvPr>
            <p:cNvSpPr/>
            <p:nvPr/>
          </p:nvSpPr>
          <p:spPr>
            <a:xfrm>
              <a:off x="12322629" y="1532706"/>
              <a:ext cx="348343" cy="383177"/>
            </a:xfrm>
            <a:prstGeom prst="rect">
              <a:avLst/>
            </a:prstGeom>
            <a:solidFill>
              <a:srgbClr val="462D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642D8EA-CD8A-4664-A601-075A56609F90}"/>
                </a:ext>
              </a:extLst>
            </p:cNvPr>
            <p:cNvSpPr/>
            <p:nvPr/>
          </p:nvSpPr>
          <p:spPr>
            <a:xfrm>
              <a:off x="12535989" y="1532706"/>
              <a:ext cx="348343" cy="383177"/>
            </a:xfrm>
            <a:prstGeom prst="rect">
              <a:avLst/>
            </a:prstGeom>
            <a:solidFill>
              <a:srgbClr val="682E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5E3DC83-73B8-4DD1-91EE-046F86AA56F2}"/>
                </a:ext>
              </a:extLst>
            </p:cNvPr>
            <p:cNvSpPr/>
            <p:nvPr/>
          </p:nvSpPr>
          <p:spPr>
            <a:xfrm>
              <a:off x="12749349" y="1532705"/>
              <a:ext cx="348343" cy="383177"/>
            </a:xfrm>
            <a:prstGeom prst="rect">
              <a:avLst/>
            </a:prstGeom>
            <a:solidFill>
              <a:srgbClr val="9944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F3F2F63-FA9A-4095-B01B-8B42B0749BE2}"/>
                </a:ext>
              </a:extLst>
            </p:cNvPr>
            <p:cNvSpPr/>
            <p:nvPr/>
          </p:nvSpPr>
          <p:spPr>
            <a:xfrm>
              <a:off x="12322629" y="1915882"/>
              <a:ext cx="348343" cy="383177"/>
            </a:xfrm>
            <a:prstGeom prst="rect">
              <a:avLst/>
            </a:prstGeom>
            <a:solidFill>
              <a:srgbClr val="4241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09DC8CF-5438-4308-A976-3D63058842B1}"/>
                </a:ext>
              </a:extLst>
            </p:cNvPr>
            <p:cNvSpPr/>
            <p:nvPr/>
          </p:nvSpPr>
          <p:spPr>
            <a:xfrm>
              <a:off x="12535989" y="1915882"/>
              <a:ext cx="348343" cy="383177"/>
            </a:xfrm>
            <a:prstGeom prst="rect">
              <a:avLst/>
            </a:prstGeom>
            <a:solidFill>
              <a:srgbClr val="5E5F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0990EF1-4CD9-40F6-9563-D97D56FCB518}"/>
                </a:ext>
              </a:extLst>
            </p:cNvPr>
            <p:cNvSpPr/>
            <p:nvPr/>
          </p:nvSpPr>
          <p:spPr>
            <a:xfrm>
              <a:off x="12749349" y="1915881"/>
              <a:ext cx="348343" cy="383177"/>
            </a:xfrm>
            <a:prstGeom prst="rect">
              <a:avLst/>
            </a:prstGeom>
            <a:solidFill>
              <a:srgbClr val="939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itle 3">
            <a:extLst>
              <a:ext uri="{FF2B5EF4-FFF2-40B4-BE49-F238E27FC236}">
                <a16:creationId xmlns:a16="http://schemas.microsoft.com/office/drawing/2014/main" id="{9F994454-B812-4C21-B578-46AC13E476CE}"/>
              </a:ext>
            </a:extLst>
          </p:cNvPr>
          <p:cNvSpPr>
            <a:spLocks noGrp="1"/>
          </p:cNvSpPr>
          <p:nvPr>
            <p:ph type="ctrTitle"/>
          </p:nvPr>
        </p:nvSpPr>
        <p:spPr>
          <a:xfrm>
            <a:off x="747163" y="2613534"/>
            <a:ext cx="8454894" cy="1765595"/>
          </a:xfrm>
        </p:spPr>
        <p:txBody>
          <a:bodyPr>
            <a:normAutofit/>
          </a:bodyPr>
          <a:lstStyle/>
          <a:p>
            <a:pPr algn="l"/>
            <a:r>
              <a:rPr lang="en-US" dirty="0">
                <a:solidFill>
                  <a:schemeClr val="accent1"/>
                </a:solidFill>
                <a:latin typeface="Ubuntu Condensed" panose="020B0506030602030204" pitchFamily="34" charset="0"/>
                <a:cs typeface="Segoe UI" panose="020B0502040204020203" pitchFamily="34" charset="0"/>
              </a:rPr>
              <a:t>Security Pitfalls for</a:t>
            </a:r>
            <a:br>
              <a:rPr lang="en-US" dirty="0">
                <a:solidFill>
                  <a:schemeClr val="accent1"/>
                </a:solidFill>
                <a:latin typeface="Ubuntu Condensed" panose="020B0506030602030204" pitchFamily="34" charset="0"/>
                <a:cs typeface="Segoe UI" panose="020B0502040204020203" pitchFamily="34" charset="0"/>
              </a:rPr>
            </a:br>
            <a:r>
              <a:rPr lang="en-US" dirty="0">
                <a:solidFill>
                  <a:schemeClr val="accent1"/>
                </a:solidFill>
                <a:latin typeface="Ubuntu Condensed" panose="020B0506030602030204" pitchFamily="34" charset="0"/>
                <a:cs typeface="Segoe UI" panose="020B0502040204020203" pitchFamily="34" charset="0"/>
              </a:rPr>
              <a:t>Workload Identities in Azure</a:t>
            </a:r>
          </a:p>
        </p:txBody>
      </p:sp>
      <p:sp>
        <p:nvSpPr>
          <p:cNvPr id="6" name="Subtitle 5">
            <a:extLst>
              <a:ext uri="{FF2B5EF4-FFF2-40B4-BE49-F238E27FC236}">
                <a16:creationId xmlns:a16="http://schemas.microsoft.com/office/drawing/2014/main" id="{BAA71997-026F-4BFC-882D-658D852B959E}"/>
              </a:ext>
            </a:extLst>
          </p:cNvPr>
          <p:cNvSpPr>
            <a:spLocks noGrp="1"/>
          </p:cNvSpPr>
          <p:nvPr>
            <p:ph type="subTitle" idx="1"/>
          </p:nvPr>
        </p:nvSpPr>
        <p:spPr>
          <a:xfrm>
            <a:off x="747162" y="4548616"/>
            <a:ext cx="8411351" cy="1257097"/>
          </a:xfrm>
        </p:spPr>
        <p:txBody>
          <a:bodyPr>
            <a:normAutofit/>
          </a:bodyPr>
          <a:lstStyle/>
          <a:p>
            <a:pPr algn="l"/>
            <a:r>
              <a:rPr lang="en-US" sz="3200" dirty="0">
                <a:solidFill>
                  <a:schemeClr val="accent1"/>
                </a:solidFill>
                <a:latin typeface="Ubuntu Condensed" panose="020B0506030602030204" pitchFamily="34" charset="0"/>
                <a:cs typeface="Segoe UI" panose="020B0502040204020203" pitchFamily="34" charset="0"/>
              </a:rPr>
              <a:t>Emanuel Palm</a:t>
            </a:r>
            <a:r>
              <a:rPr lang="pl-PL" sz="3200" dirty="0">
                <a:solidFill>
                  <a:schemeClr val="accent1"/>
                </a:solidFill>
                <a:latin typeface="Ubuntu Condensed" panose="020B0506030602030204" pitchFamily="34" charset="0"/>
                <a:cs typeface="Segoe UI" panose="020B0502040204020203" pitchFamily="34" charset="0"/>
              </a:rPr>
              <a:t> |</a:t>
            </a:r>
            <a:r>
              <a:rPr lang="en-US" sz="3200" dirty="0">
                <a:solidFill>
                  <a:schemeClr val="accent1"/>
                </a:solidFill>
                <a:latin typeface="Ubuntu Condensed" panose="020B0506030602030204" pitchFamily="34" charset="0"/>
                <a:cs typeface="Segoe UI" panose="020B0502040204020203" pitchFamily="34" charset="0"/>
              </a:rPr>
              <a:t> Cloud Consultant &amp; Microsoft MVP</a:t>
            </a:r>
          </a:p>
        </p:txBody>
      </p:sp>
      <p:pic>
        <p:nvPicPr>
          <p:cNvPr id="34" name="Picture 33">
            <a:extLst>
              <a:ext uri="{FF2B5EF4-FFF2-40B4-BE49-F238E27FC236}">
                <a16:creationId xmlns:a16="http://schemas.microsoft.com/office/drawing/2014/main" id="{987FC753-D43B-4A90-BEA3-0E2E65635C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3550" y="-292356"/>
            <a:ext cx="5230775" cy="1914661"/>
          </a:xfrm>
          <a:prstGeom prst="rect">
            <a:avLst/>
          </a:prstGeom>
        </p:spPr>
      </p:pic>
      <p:grpSp>
        <p:nvGrpSpPr>
          <p:cNvPr id="3" name="Group 2">
            <a:extLst>
              <a:ext uri="{FF2B5EF4-FFF2-40B4-BE49-F238E27FC236}">
                <a16:creationId xmlns:a16="http://schemas.microsoft.com/office/drawing/2014/main" id="{2A347F1B-C114-355E-ACE0-0339F87C643B}"/>
              </a:ext>
            </a:extLst>
          </p:cNvPr>
          <p:cNvGrpSpPr/>
          <p:nvPr/>
        </p:nvGrpSpPr>
        <p:grpSpPr>
          <a:xfrm>
            <a:off x="0" y="6452279"/>
            <a:ext cx="12192000" cy="534895"/>
            <a:chOff x="0" y="6452279"/>
            <a:chExt cx="12192000" cy="534895"/>
          </a:xfrm>
        </p:grpSpPr>
        <p:pic>
          <p:nvPicPr>
            <p:cNvPr id="5" name="Picture 4">
              <a:extLst>
                <a:ext uri="{FF2B5EF4-FFF2-40B4-BE49-F238E27FC236}">
                  <a16:creationId xmlns:a16="http://schemas.microsoft.com/office/drawing/2014/main" id="{C3282A6F-D281-06EB-3035-D53E87DBA4BB}"/>
                </a:ext>
              </a:extLst>
            </p:cNvPr>
            <p:cNvPicPr>
              <a:picLocks noChangeAspect="1"/>
            </p:cNvPicPr>
            <p:nvPr/>
          </p:nvPicPr>
          <p:blipFill rotWithShape="1">
            <a:blip r:embed="rId4">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7" name="Rectangle 6">
              <a:extLst>
                <a:ext uri="{FF2B5EF4-FFF2-40B4-BE49-F238E27FC236}">
                  <a16:creationId xmlns:a16="http://schemas.microsoft.com/office/drawing/2014/main" id="{2D0C852B-3578-414B-5416-5BF71B9B3BFC}"/>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0F3002-D4DF-7D51-C78C-3AA879BDC632}"/>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pic>
        <p:nvPicPr>
          <p:cNvPr id="2" name="Picture 1">
            <a:extLst>
              <a:ext uri="{FF2B5EF4-FFF2-40B4-BE49-F238E27FC236}">
                <a16:creationId xmlns:a16="http://schemas.microsoft.com/office/drawing/2014/main" id="{DEC45CD2-4C32-4A6D-84EB-6B56F6223958}"/>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7458" t="5725" r="16508" b="3236"/>
          <a:stretch/>
        </p:blipFill>
        <p:spPr>
          <a:xfrm>
            <a:off x="10226786" y="4328160"/>
            <a:ext cx="1965214" cy="2292096"/>
          </a:xfrm>
          <a:prstGeom prst="rect">
            <a:avLst/>
          </a:prstGeom>
        </p:spPr>
      </p:pic>
      <p:sp>
        <p:nvSpPr>
          <p:cNvPr id="28" name="TextBox 27">
            <a:extLst>
              <a:ext uri="{FF2B5EF4-FFF2-40B4-BE49-F238E27FC236}">
                <a16:creationId xmlns:a16="http://schemas.microsoft.com/office/drawing/2014/main" id="{601FA367-F105-82CF-2626-426D58B0B08C}"/>
              </a:ext>
            </a:extLst>
          </p:cNvPr>
          <p:cNvSpPr txBox="1"/>
          <p:nvPr/>
        </p:nvSpPr>
        <p:spPr>
          <a:xfrm>
            <a:off x="9727663" y="511085"/>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Tree>
    <p:extLst>
      <p:ext uri="{BB962C8B-B14F-4D97-AF65-F5344CB8AC3E}">
        <p14:creationId xmlns:p14="http://schemas.microsoft.com/office/powerpoint/2010/main" val="343127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50765"/>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4035842"/>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8" y="2780535"/>
            <a:ext cx="4569612"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45612"/>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 🔓 </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1629947" y="2403447"/>
            <a:ext cx="89321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 🛠️</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4ADA-1D65-27DD-B700-E995957B9A4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7E18C40-2903-E0C2-AAFB-44F29A6B5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6369" y="2405395"/>
            <a:ext cx="1851614" cy="1851614"/>
          </a:xfrm>
          <a:prstGeom prst="rect">
            <a:avLst/>
          </a:prstGeom>
        </p:spPr>
      </p:pic>
      <p:pic>
        <p:nvPicPr>
          <p:cNvPr id="8" name="Graphic 7">
            <a:extLst>
              <a:ext uri="{FF2B5EF4-FFF2-40B4-BE49-F238E27FC236}">
                <a16:creationId xmlns:a16="http://schemas.microsoft.com/office/drawing/2014/main" id="{F41DB45F-7925-BFD4-C291-F9E3D3863670}"/>
              </a:ext>
            </a:extLst>
          </p:cNvPr>
          <p:cNvPicPr>
            <a:picLocks noChangeAspect="1"/>
          </p:cNvPicPr>
          <p:nvPr/>
        </p:nvPicPr>
        <p:blipFill>
          <a:blip r:embed="rId4"/>
          <a:srcRect/>
          <a:stretch/>
        </p:blipFill>
        <p:spPr>
          <a:xfrm>
            <a:off x="8161957" y="2308004"/>
            <a:ext cx="2046396" cy="2046396"/>
          </a:xfrm>
          <a:prstGeom prst="rect">
            <a:avLst/>
          </a:prstGeom>
        </p:spPr>
      </p:pic>
      <p:sp>
        <p:nvSpPr>
          <p:cNvPr id="9" name="TextBox 8">
            <a:extLst>
              <a:ext uri="{FF2B5EF4-FFF2-40B4-BE49-F238E27FC236}">
                <a16:creationId xmlns:a16="http://schemas.microsoft.com/office/drawing/2014/main" id="{AB7D8FF1-4A98-EF46-132D-AE72D402A756}"/>
              </a:ext>
            </a:extLst>
          </p:cNvPr>
          <p:cNvSpPr txBox="1"/>
          <p:nvPr/>
        </p:nvSpPr>
        <p:spPr>
          <a:xfrm>
            <a:off x="2358124" y="1953081"/>
            <a:ext cx="1559859" cy="523220"/>
          </a:xfrm>
          <a:prstGeom prst="rect">
            <a:avLst/>
          </a:prstGeom>
          <a:noFill/>
        </p:spPr>
        <p:txBody>
          <a:bodyPr wrap="square" rtlCol="0">
            <a:spAutoFit/>
          </a:bodyPr>
          <a:lstStyle/>
          <a:p>
            <a:pPr algn="ctr"/>
            <a:r>
              <a:rPr lang="en-US" sz="2800" b="1" dirty="0" err="1">
                <a:latin typeface="Ubuntu Condensed" panose="020B0506030602030204" pitchFamily="34" charset="0"/>
              </a:rPr>
              <a:t>AzureRM</a:t>
            </a:r>
            <a:endParaRPr lang="en-SE" sz="2800" b="1" dirty="0">
              <a:latin typeface="Ubuntu Condensed" panose="020B0506030602030204" pitchFamily="34" charset="0"/>
            </a:endParaRPr>
          </a:p>
        </p:txBody>
      </p:sp>
      <p:sp>
        <p:nvSpPr>
          <p:cNvPr id="10" name="TextBox 9">
            <a:extLst>
              <a:ext uri="{FF2B5EF4-FFF2-40B4-BE49-F238E27FC236}">
                <a16:creationId xmlns:a16="http://schemas.microsoft.com/office/drawing/2014/main" id="{C431BE47-C2D4-F19A-0A22-2DA98B04CF86}"/>
              </a:ext>
            </a:extLst>
          </p:cNvPr>
          <p:cNvSpPr txBox="1"/>
          <p:nvPr/>
        </p:nvSpPr>
        <p:spPr>
          <a:xfrm>
            <a:off x="8565772" y="1953081"/>
            <a:ext cx="1559859" cy="523220"/>
          </a:xfrm>
          <a:prstGeom prst="rect">
            <a:avLst/>
          </a:prstGeom>
          <a:noFill/>
        </p:spPr>
        <p:txBody>
          <a:bodyPr wrap="square" rtlCol="0">
            <a:spAutoFit/>
          </a:bodyPr>
          <a:lstStyle/>
          <a:p>
            <a:pPr algn="ctr"/>
            <a:r>
              <a:rPr lang="en-US" sz="2800" b="1" dirty="0">
                <a:latin typeface="Ubuntu Condensed" panose="020B0506030602030204" pitchFamily="34" charset="0"/>
              </a:rPr>
              <a:t>Az</a:t>
            </a:r>
            <a:endParaRPr lang="en-SE" sz="2800" b="1" dirty="0">
              <a:latin typeface="Ubuntu Condensed" panose="020B0506030602030204" pitchFamily="34" charset="0"/>
            </a:endParaRPr>
          </a:p>
        </p:txBody>
      </p:sp>
      <p:pic>
        <p:nvPicPr>
          <p:cNvPr id="12" name="Picture 11" descr="A red and yellow letters&#10;&#10;Description automatically generated">
            <a:extLst>
              <a:ext uri="{FF2B5EF4-FFF2-40B4-BE49-F238E27FC236}">
                <a16:creationId xmlns:a16="http://schemas.microsoft.com/office/drawing/2014/main" id="{1A3BB809-EBBA-7366-BD0D-C720DDF512CF}"/>
              </a:ext>
            </a:extLst>
          </p:cNvPr>
          <p:cNvPicPr>
            <a:picLocks noChangeAspect="1"/>
          </p:cNvPicPr>
          <p:nvPr/>
        </p:nvPicPr>
        <p:blipFill>
          <a:blip r:embed="rId5"/>
          <a:stretch>
            <a:fillRect/>
          </a:stretch>
        </p:blipFill>
        <p:spPr>
          <a:xfrm>
            <a:off x="5419572" y="2851505"/>
            <a:ext cx="1352856" cy="1154990"/>
          </a:xfrm>
          <a:prstGeom prst="rect">
            <a:avLst/>
          </a:prstGeom>
        </p:spPr>
      </p:pic>
      <p:sp>
        <p:nvSpPr>
          <p:cNvPr id="2" name="TextBox 1">
            <a:extLst>
              <a:ext uri="{FF2B5EF4-FFF2-40B4-BE49-F238E27FC236}">
                <a16:creationId xmlns:a16="http://schemas.microsoft.com/office/drawing/2014/main" id="{8FAEEACE-1F71-F66C-3091-52498D9C33DF}"/>
              </a:ext>
            </a:extLst>
          </p:cNvPr>
          <p:cNvSpPr txBox="1"/>
          <p:nvPr/>
        </p:nvSpPr>
        <p:spPr>
          <a:xfrm>
            <a:off x="2212246" y="1627258"/>
            <a:ext cx="1559859" cy="3154710"/>
          </a:xfrm>
          <a:prstGeom prst="rect">
            <a:avLst/>
          </a:prstGeom>
          <a:noFill/>
        </p:spPr>
        <p:txBody>
          <a:bodyPr wrap="square" rtlCol="0">
            <a:spAutoFit/>
          </a:bodyPr>
          <a:lstStyle/>
          <a:p>
            <a:pPr algn="ctr"/>
            <a:r>
              <a:rPr lang="en-US" sz="19900" b="1" dirty="0">
                <a:latin typeface="Ubuntu Condensed" panose="020B0506030602030204" pitchFamily="34" charset="0"/>
              </a:rPr>
              <a:t>❌</a:t>
            </a:r>
            <a:endParaRPr lang="en-SE" sz="19900" b="1" dirty="0">
              <a:latin typeface="Ubuntu Condensed" panose="020B0506030602030204" pitchFamily="34" charset="0"/>
            </a:endParaRPr>
          </a:p>
        </p:txBody>
      </p:sp>
    </p:spTree>
    <p:extLst>
      <p:ext uri="{BB962C8B-B14F-4D97-AF65-F5344CB8AC3E}">
        <p14:creationId xmlns:p14="http://schemas.microsoft.com/office/powerpoint/2010/main" val="259793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 🚀</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324694"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719D0-26FE-6952-4A81-1CBEF283BB7D}"/>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5C2E3A6B-5291-F3F3-939E-FA4DCB8F7876}"/>
              </a:ext>
            </a:extLst>
          </p:cNvPr>
          <p:cNvGrpSpPr/>
          <p:nvPr/>
        </p:nvGrpSpPr>
        <p:grpSpPr>
          <a:xfrm>
            <a:off x="850690" y="757643"/>
            <a:ext cx="4161254" cy="3569333"/>
            <a:chOff x="850690" y="757643"/>
            <a:chExt cx="4161254" cy="3569333"/>
          </a:xfrm>
        </p:grpSpPr>
        <p:sp>
          <p:nvSpPr>
            <p:cNvPr id="40" name="Rectangle: Rounded Corners 39">
              <a:extLst>
                <a:ext uri="{FF2B5EF4-FFF2-40B4-BE49-F238E27FC236}">
                  <a16:creationId xmlns:a16="http://schemas.microsoft.com/office/drawing/2014/main" id="{1903973A-2805-822A-C06E-F46CAA0DFA54}"/>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B1F2F420-FD57-8E04-450F-D9F24E342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81AD8E01-4DBB-77AE-39E6-88D30826C7C1}"/>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2A339909-2811-8BC8-BF40-489E359E3A51}"/>
              </a:ext>
            </a:extLst>
          </p:cNvPr>
          <p:cNvGrpSpPr/>
          <p:nvPr/>
        </p:nvGrpSpPr>
        <p:grpSpPr>
          <a:xfrm>
            <a:off x="5617275" y="759995"/>
            <a:ext cx="4275116" cy="3570461"/>
            <a:chOff x="5617275" y="759995"/>
            <a:chExt cx="4275116" cy="3570461"/>
          </a:xfrm>
        </p:grpSpPr>
        <p:sp>
          <p:nvSpPr>
            <p:cNvPr id="39" name="Rectangle: Rounded Corners 38">
              <a:extLst>
                <a:ext uri="{FF2B5EF4-FFF2-40B4-BE49-F238E27FC236}">
                  <a16:creationId xmlns:a16="http://schemas.microsoft.com/office/drawing/2014/main" id="{A93CE114-0226-D823-397E-C9B9FF315E89}"/>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4A81705F-1340-6610-72A7-13BBCB04F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C474D2FF-0D8F-8409-BECF-D05FBEBE73B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AF6C582D-8CEF-1A5C-3DFC-379E0397A558}"/>
              </a:ext>
            </a:extLst>
          </p:cNvPr>
          <p:cNvGrpSpPr/>
          <p:nvPr/>
        </p:nvGrpSpPr>
        <p:grpSpPr>
          <a:xfrm>
            <a:off x="6051081" y="2261589"/>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7CF14003-5211-C359-E2C9-2430142A775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5A56AD-D2E4-3851-B40C-3C3907B3D03A}"/>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F77B9542-0E2E-2D95-2E08-C79FCECE61F8}"/>
              </a:ext>
            </a:extLst>
          </p:cNvPr>
          <p:cNvGrpSpPr/>
          <p:nvPr/>
        </p:nvGrpSpPr>
        <p:grpSpPr>
          <a:xfrm>
            <a:off x="7891108" y="2123159"/>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A82D5231-DD74-35BA-5AFA-9903221D9F4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F6576E1D-EC97-BD43-F6C1-E759376B5C5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A77DFA08-8B73-DC02-D68E-78C6712586EC}"/>
              </a:ext>
            </a:extLst>
          </p:cNvPr>
          <p:cNvGrpSpPr/>
          <p:nvPr/>
        </p:nvGrpSpPr>
        <p:grpSpPr>
          <a:xfrm>
            <a:off x="2603301" y="5272383"/>
            <a:ext cx="2224144" cy="1381186"/>
            <a:chOff x="2603301" y="5272383"/>
            <a:chExt cx="2224144" cy="1381186"/>
          </a:xfrm>
        </p:grpSpPr>
        <p:sp>
          <p:nvSpPr>
            <p:cNvPr id="41" name="TextBox 40">
              <a:extLst>
                <a:ext uri="{FF2B5EF4-FFF2-40B4-BE49-F238E27FC236}">
                  <a16:creationId xmlns:a16="http://schemas.microsoft.com/office/drawing/2014/main" id="{363EB73D-0FF8-19FD-87C0-90D925F4EF5D}"/>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1798E82B-9D71-DAE8-6510-AF285729A81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66" name="Group 65">
            <a:extLst>
              <a:ext uri="{FF2B5EF4-FFF2-40B4-BE49-F238E27FC236}">
                <a16:creationId xmlns:a16="http://schemas.microsoft.com/office/drawing/2014/main" id="{92B6006E-4ACF-557D-7897-D6F9A9EE19E5}"/>
              </a:ext>
            </a:extLst>
          </p:cNvPr>
          <p:cNvGrpSpPr/>
          <p:nvPr/>
        </p:nvGrpSpPr>
        <p:grpSpPr>
          <a:xfrm>
            <a:off x="9892392" y="1149112"/>
            <a:ext cx="2151284" cy="2279888"/>
            <a:chOff x="9892392" y="1149112"/>
            <a:chExt cx="2151284" cy="2279888"/>
          </a:xfrm>
        </p:grpSpPr>
        <p:cxnSp>
          <p:nvCxnSpPr>
            <p:cNvPr id="54" name="Straight Arrow Connector 53">
              <a:extLst>
                <a:ext uri="{FF2B5EF4-FFF2-40B4-BE49-F238E27FC236}">
                  <a16:creationId xmlns:a16="http://schemas.microsoft.com/office/drawing/2014/main" id="{08816EC5-FFC2-D5E6-D85D-D347B9887775}"/>
                </a:ext>
              </a:extLst>
            </p:cNvPr>
            <p:cNvCxnSpPr>
              <a:stCxn id="42" idx="0"/>
            </p:cNvCxnSpPr>
            <p:nvPr/>
          </p:nvCxnSpPr>
          <p:spPr>
            <a:xfrm rot="16200000" flipV="1">
              <a:off x="9975820" y="1065684"/>
              <a:ext cx="922451" cy="108930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8F18D6A-C98C-6928-E605-10AEA2709CD9}"/>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9" name="TextBox 48">
              <a:extLst>
                <a:ext uri="{FF2B5EF4-FFF2-40B4-BE49-F238E27FC236}">
                  <a16:creationId xmlns:a16="http://schemas.microsoft.com/office/drawing/2014/main" id="{0A8327FF-6B1D-1D71-56BF-D7E0A15F71EE}"/>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2AB53D0F-63BC-5EFD-A090-888E7F0820B3}"/>
              </a:ext>
            </a:extLst>
          </p:cNvPr>
          <p:cNvGrpSpPr/>
          <p:nvPr/>
        </p:nvGrpSpPr>
        <p:grpSpPr>
          <a:xfrm>
            <a:off x="2652899" y="1820358"/>
            <a:ext cx="2123954" cy="1215322"/>
            <a:chOff x="2653841" y="2572892"/>
            <a:chExt cx="2123954" cy="1215322"/>
          </a:xfrm>
        </p:grpSpPr>
        <p:pic>
          <p:nvPicPr>
            <p:cNvPr id="35" name="Graphic 34">
              <a:extLst>
                <a:ext uri="{FF2B5EF4-FFF2-40B4-BE49-F238E27FC236}">
                  <a16:creationId xmlns:a16="http://schemas.microsoft.com/office/drawing/2014/main" id="{9E97E20E-E969-349F-1A04-E516E5990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3AE49096-972B-E700-7323-F11B9E12B6B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1F17239E-0C68-E055-9B5F-DFD6E66A5B2A}"/>
              </a:ext>
            </a:extLst>
          </p:cNvPr>
          <p:cNvGrpSpPr/>
          <p:nvPr/>
        </p:nvGrpSpPr>
        <p:grpSpPr>
          <a:xfrm>
            <a:off x="722364" y="2200486"/>
            <a:ext cx="2123954" cy="1219912"/>
            <a:chOff x="2653841" y="1632289"/>
            <a:chExt cx="2123954" cy="1219912"/>
          </a:xfrm>
        </p:grpSpPr>
        <p:pic>
          <p:nvPicPr>
            <p:cNvPr id="20" name="Graphic 19">
              <a:extLst>
                <a:ext uri="{FF2B5EF4-FFF2-40B4-BE49-F238E27FC236}">
                  <a16:creationId xmlns:a16="http://schemas.microsoft.com/office/drawing/2014/main" id="{B501FE97-0540-DD06-51C2-68C24F7292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51" name="TextBox 50">
              <a:extLst>
                <a:ext uri="{FF2B5EF4-FFF2-40B4-BE49-F238E27FC236}">
                  <a16:creationId xmlns:a16="http://schemas.microsoft.com/office/drawing/2014/main" id="{3C93495F-CB8C-E630-37E3-7151CB8C7749}"/>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65" name="Group 64">
            <a:extLst>
              <a:ext uri="{FF2B5EF4-FFF2-40B4-BE49-F238E27FC236}">
                <a16:creationId xmlns:a16="http://schemas.microsoft.com/office/drawing/2014/main" id="{F46C7F03-0972-49AD-F9CD-38B0C640AB39}"/>
              </a:ext>
            </a:extLst>
          </p:cNvPr>
          <p:cNvGrpSpPr/>
          <p:nvPr/>
        </p:nvGrpSpPr>
        <p:grpSpPr>
          <a:xfrm>
            <a:off x="9838879" y="90172"/>
            <a:ext cx="2157664" cy="1520166"/>
            <a:chOff x="9838879" y="90172"/>
            <a:chExt cx="2157664" cy="1520166"/>
          </a:xfrm>
        </p:grpSpPr>
        <p:grpSp>
          <p:nvGrpSpPr>
            <p:cNvPr id="63" name="Group 62">
              <a:extLst>
                <a:ext uri="{FF2B5EF4-FFF2-40B4-BE49-F238E27FC236}">
                  <a16:creationId xmlns:a16="http://schemas.microsoft.com/office/drawing/2014/main" id="{F8189517-9578-46F4-B972-B66AF5A1D37C}"/>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62" name="Ink 61">
                    <a:extLst>
                      <a:ext uri="{FF2B5EF4-FFF2-40B4-BE49-F238E27FC236}">
                        <a16:creationId xmlns:a16="http://schemas.microsoft.com/office/drawing/2014/main" id="{63B8ADEE-2E08-CA8E-752A-8CD436B15970}"/>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57" name="Graphic 56">
                <a:extLst>
                  <a:ext uri="{FF2B5EF4-FFF2-40B4-BE49-F238E27FC236}">
                    <a16:creationId xmlns:a16="http://schemas.microsoft.com/office/drawing/2014/main" id="{2FAE9EA1-1004-216C-5F09-C178CD3BAE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64" name="TextBox 63">
              <a:extLst>
                <a:ext uri="{FF2B5EF4-FFF2-40B4-BE49-F238E27FC236}">
                  <a16:creationId xmlns:a16="http://schemas.microsoft.com/office/drawing/2014/main" id="{3CFAACB1-E488-9721-F9E1-37CB6DC36291}"/>
                </a:ext>
              </a:extLst>
            </p:cNvPr>
            <p:cNvSpPr txBox="1"/>
            <p:nvPr/>
          </p:nvSpPr>
          <p:spPr>
            <a:xfrm>
              <a:off x="9838879" y="9017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74D52E1-1607-2EF5-ADA1-445C19120CB4}"/>
              </a:ext>
            </a:extLst>
          </p:cNvPr>
          <p:cNvGrpSpPr/>
          <p:nvPr/>
        </p:nvGrpSpPr>
        <p:grpSpPr>
          <a:xfrm>
            <a:off x="7882188" y="3429001"/>
            <a:ext cx="1559859" cy="3228048"/>
            <a:chOff x="7882188" y="3429001"/>
            <a:chExt cx="1559859" cy="3228048"/>
          </a:xfrm>
        </p:grpSpPr>
        <p:sp>
          <p:nvSpPr>
            <p:cNvPr id="36" name="TextBox 35">
              <a:extLst>
                <a:ext uri="{FF2B5EF4-FFF2-40B4-BE49-F238E27FC236}">
                  <a16:creationId xmlns:a16="http://schemas.microsoft.com/office/drawing/2014/main" id="{66EBD599-C50C-3C5B-1AE9-4139EF659B7A}"/>
                </a:ext>
              </a:extLst>
            </p:cNvPr>
            <p:cNvSpPr txBox="1"/>
            <p:nvPr/>
          </p:nvSpPr>
          <p:spPr>
            <a:xfrm>
              <a:off x="813187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EED00122-DA36-4DAD-7DA5-7C413E735BAC}"/>
                </a:ext>
              </a:extLst>
            </p:cNvPr>
            <p:cNvSpPr txBox="1"/>
            <p:nvPr/>
          </p:nvSpPr>
          <p:spPr>
            <a:xfrm>
              <a:off x="7882188" y="6256939"/>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BAA9E7BB-E7EF-5D52-BE73-70FAC88DF945}"/>
                </a:ext>
              </a:extLst>
            </p:cNvPr>
            <p:cNvCxnSpPr>
              <a:cxnSpLocks/>
              <a:stCxn id="36" idx="0"/>
              <a:endCxn id="46" idx="2"/>
            </p:cNvCxnSpPr>
            <p:nvPr/>
          </p:nvCxnSpPr>
          <p:spPr>
            <a:xfrm rot="5400000" flipH="1" flipV="1">
              <a:off x="7749346" y="4350692"/>
              <a:ext cx="1843383"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53">
            <a:extLst>
              <a:ext uri="{FF2B5EF4-FFF2-40B4-BE49-F238E27FC236}">
                <a16:creationId xmlns:a16="http://schemas.microsoft.com/office/drawing/2014/main" id="{F78CF33B-AA4C-17C6-9456-5E000833795A}"/>
              </a:ext>
            </a:extLst>
          </p:cNvPr>
          <p:cNvCxnSpPr>
            <a:cxnSpLocks/>
            <a:stCxn id="41" idx="0"/>
            <a:endCxn id="35"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D098D0E-8709-CF7C-ED9A-E502D1CFCA4C}"/>
              </a:ext>
            </a:extLst>
          </p:cNvPr>
          <p:cNvGrpSpPr/>
          <p:nvPr/>
        </p:nvGrpSpPr>
        <p:grpSpPr>
          <a:xfrm>
            <a:off x="3715373" y="2648276"/>
            <a:ext cx="2638819" cy="3220138"/>
            <a:chOff x="3715373" y="2648276"/>
            <a:chExt cx="2638819" cy="3220138"/>
          </a:xfrm>
        </p:grpSpPr>
        <p:grpSp>
          <p:nvGrpSpPr>
            <p:cNvPr id="73" name="Group 72">
              <a:extLst>
                <a:ext uri="{FF2B5EF4-FFF2-40B4-BE49-F238E27FC236}">
                  <a16:creationId xmlns:a16="http://schemas.microsoft.com/office/drawing/2014/main" id="{A7BA47A7-1B5B-7738-1B2A-1322D3635317}"/>
                </a:ext>
              </a:extLst>
            </p:cNvPr>
            <p:cNvGrpSpPr/>
            <p:nvPr/>
          </p:nvGrpSpPr>
          <p:grpSpPr>
            <a:xfrm>
              <a:off x="4196528" y="4401653"/>
              <a:ext cx="2157664" cy="1466761"/>
              <a:chOff x="9838879" y="790190"/>
              <a:chExt cx="2157664" cy="1466761"/>
            </a:xfrm>
          </p:grpSpPr>
          <p:grpSp>
            <p:nvGrpSpPr>
              <p:cNvPr id="74" name="Group 73">
                <a:extLst>
                  <a:ext uri="{FF2B5EF4-FFF2-40B4-BE49-F238E27FC236}">
                    <a16:creationId xmlns:a16="http://schemas.microsoft.com/office/drawing/2014/main" id="{8BBEB0FF-42FF-82E8-A440-0DC4A51816AA}"/>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48F21C32-9184-29CF-84D8-0F60FDCDA1DD}"/>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77" name="Graphic 76">
                  <a:extLst>
                    <a:ext uri="{FF2B5EF4-FFF2-40B4-BE49-F238E27FC236}">
                      <a16:creationId xmlns:a16="http://schemas.microsoft.com/office/drawing/2014/main" id="{EF903AEA-B0DA-8F90-3F56-3503861359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75" name="TextBox 74">
                <a:extLst>
                  <a:ext uri="{FF2B5EF4-FFF2-40B4-BE49-F238E27FC236}">
                    <a16:creationId xmlns:a16="http://schemas.microsoft.com/office/drawing/2014/main" id="{56756A8E-4984-164C-D747-E557F7337A2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81" name="Straight Arrow Connector 53">
              <a:extLst>
                <a:ext uri="{FF2B5EF4-FFF2-40B4-BE49-F238E27FC236}">
                  <a16:creationId xmlns:a16="http://schemas.microsoft.com/office/drawing/2014/main" id="{D8C55A23-21B4-67D6-FEB9-D931E233E3BC}"/>
                </a:ext>
              </a:extLst>
            </p:cNvPr>
            <p:cNvCxnSpPr>
              <a:cxnSpLocks/>
              <a:stCxn id="41" idx="0"/>
              <a:endCxn id="77"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53">
              <a:extLst>
                <a:ext uri="{FF2B5EF4-FFF2-40B4-BE49-F238E27FC236}">
                  <a16:creationId xmlns:a16="http://schemas.microsoft.com/office/drawing/2014/main" id="{9B3F6DE3-0ABB-214E-F50D-2EC08146241E}"/>
                </a:ext>
              </a:extLst>
            </p:cNvPr>
            <p:cNvCxnSpPr>
              <a:cxnSpLocks/>
              <a:endCxn id="35"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97B3190A-4174-F906-CECA-40C4CA15EB8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354AB09C-B412-DA3F-3B87-CEC63E6167FF}"/>
              </a:ext>
            </a:extLst>
          </p:cNvPr>
          <p:cNvCxnSpPr>
            <a:cxnSpLocks/>
            <a:endCxn id="35"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DF7783DF-F1DD-37E8-49C8-17A04B7BBCB1}"/>
              </a:ext>
            </a:extLst>
          </p:cNvPr>
          <p:cNvCxnSpPr>
            <a:cxnSpLocks/>
            <a:stCxn id="35" idx="1"/>
            <a:endCxn id="20"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2783949" y="2403447"/>
            <a:ext cx="6624102"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Client Secrets 📝</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D65-5564-D739-F1D2-8CD9E8F6785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01A9359-2E26-2FE4-331E-2B473C005CB0}"/>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69" name="Picture 68">
            <a:extLst>
              <a:ext uri="{FF2B5EF4-FFF2-40B4-BE49-F238E27FC236}">
                <a16:creationId xmlns:a16="http://schemas.microsoft.com/office/drawing/2014/main" id="{579040D7-0AD5-ADBA-972B-04631BC201F4}"/>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53" name="Picture 52">
            <a:extLst>
              <a:ext uri="{FF2B5EF4-FFF2-40B4-BE49-F238E27FC236}">
                <a16:creationId xmlns:a16="http://schemas.microsoft.com/office/drawing/2014/main" id="{C1F8A63D-66E6-2E87-3867-982DAF70C53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61" name="Picture 60">
            <a:extLst>
              <a:ext uri="{FF2B5EF4-FFF2-40B4-BE49-F238E27FC236}">
                <a16:creationId xmlns:a16="http://schemas.microsoft.com/office/drawing/2014/main" id="{9ED6BE93-73D9-8B81-33ED-7EA2F2EE0BE6}"/>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59" name="Picture 58">
            <a:extLst>
              <a:ext uri="{FF2B5EF4-FFF2-40B4-BE49-F238E27FC236}">
                <a16:creationId xmlns:a16="http://schemas.microsoft.com/office/drawing/2014/main" id="{5DEADB32-0973-818E-8E74-A922900CC703}"/>
              </a:ext>
            </a:extLst>
          </p:cNvPr>
          <p:cNvPicPr>
            <a:picLocks noChangeAspect="1"/>
          </p:cNvPicPr>
          <p:nvPr/>
        </p:nvPicPr>
        <p:blipFill>
          <a:blip r:embed="rId6"/>
          <a:stretch>
            <a:fillRect/>
          </a:stretch>
        </p:blipFill>
        <p:spPr>
          <a:xfrm>
            <a:off x="1928512" y="4612266"/>
            <a:ext cx="9392250" cy="1829170"/>
          </a:xfrm>
          <a:prstGeom prst="rect">
            <a:avLst/>
          </a:prstGeom>
          <a:ln>
            <a:solidFill>
              <a:srgbClr val="1E1E1F"/>
            </a:solidFill>
          </a:ln>
        </p:spPr>
      </p:pic>
    </p:spTree>
    <p:extLst>
      <p:ext uri="{BB962C8B-B14F-4D97-AF65-F5344CB8AC3E}">
        <p14:creationId xmlns:p14="http://schemas.microsoft.com/office/powerpoint/2010/main" val="1394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974708" y="2403447"/>
            <a:ext cx="10242584"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 🔐</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4DE369-319F-E144-5C97-F42DE5A40F13}"/>
              </a:ext>
            </a:extLst>
          </p:cNvPr>
          <p:cNvGrpSpPr/>
          <p:nvPr/>
        </p:nvGrpSpPr>
        <p:grpSpPr>
          <a:xfrm>
            <a:off x="1257301" y="2202701"/>
            <a:ext cx="2847974" cy="3037655"/>
            <a:chOff x="1257301" y="2345576"/>
            <a:chExt cx="2847974" cy="3037655"/>
          </a:xfrm>
        </p:grpSpPr>
        <p:sp>
          <p:nvSpPr>
            <p:cNvPr id="20" name="TextBox 19">
              <a:extLst>
                <a:ext uri="{FF2B5EF4-FFF2-40B4-BE49-F238E27FC236}">
                  <a16:creationId xmlns:a16="http://schemas.microsoft.com/office/drawing/2014/main" id="{0564D889-F548-9097-984F-B76265840E6E}"/>
                </a:ext>
              </a:extLst>
            </p:cNvPr>
            <p:cNvSpPr txBox="1"/>
            <p:nvPr/>
          </p:nvSpPr>
          <p:spPr>
            <a:xfrm>
              <a:off x="1257301" y="4429124"/>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Create a secure process for issuing!</a:t>
              </a:r>
              <a:endParaRPr lang="en-SE" sz="2800" b="1" dirty="0">
                <a:latin typeface="Ubuntu Condensed" panose="020B0506030602030204" pitchFamily="34" charset="0"/>
              </a:endParaRPr>
            </a:p>
          </p:txBody>
        </p:sp>
        <p:sp>
          <p:nvSpPr>
            <p:cNvPr id="21" name="TextBox 20">
              <a:extLst>
                <a:ext uri="{FF2B5EF4-FFF2-40B4-BE49-F238E27FC236}">
                  <a16:creationId xmlns:a16="http://schemas.microsoft.com/office/drawing/2014/main" id="{07DE1FC5-BA33-B2B5-D5A4-107764510BBC}"/>
                </a:ext>
              </a:extLst>
            </p:cNvPr>
            <p:cNvSpPr txBox="1"/>
            <p:nvPr/>
          </p:nvSpPr>
          <p:spPr>
            <a:xfrm>
              <a:off x="1257301"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8019D3-5554-DB04-38D1-058C7E80DD56}"/>
              </a:ext>
            </a:extLst>
          </p:cNvPr>
          <p:cNvGrpSpPr/>
          <p:nvPr/>
        </p:nvGrpSpPr>
        <p:grpSpPr>
          <a:xfrm>
            <a:off x="4672013" y="2402756"/>
            <a:ext cx="2847974" cy="2837601"/>
            <a:chOff x="4672013" y="2545631"/>
            <a:chExt cx="2847974" cy="2837601"/>
          </a:xfrm>
        </p:grpSpPr>
        <p:sp>
          <p:nvSpPr>
            <p:cNvPr id="19" name="TextBox 18">
              <a:extLst>
                <a:ext uri="{FF2B5EF4-FFF2-40B4-BE49-F238E27FC236}">
                  <a16:creationId xmlns:a16="http://schemas.microsoft.com/office/drawing/2014/main" id="{759FBE48-9E35-0442-0B9D-ADFCF80EFDB7}"/>
                </a:ext>
              </a:extLst>
            </p:cNvPr>
            <p:cNvSpPr txBox="1"/>
            <p:nvPr/>
          </p:nvSpPr>
          <p:spPr>
            <a:xfrm>
              <a:off x="4672013" y="4429125"/>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Rotate secrets and keys often!</a:t>
              </a:r>
              <a:endParaRPr lang="en-SE" sz="2800" b="1" dirty="0">
                <a:latin typeface="Ubuntu Condensed" panose="020B0506030602030204" pitchFamily="34" charset="0"/>
              </a:endParaRPr>
            </a:p>
          </p:txBody>
        </p:sp>
        <p:sp>
          <p:nvSpPr>
            <p:cNvPr id="22" name="TextBox 21">
              <a:extLst>
                <a:ext uri="{FF2B5EF4-FFF2-40B4-BE49-F238E27FC236}">
                  <a16:creationId xmlns:a16="http://schemas.microsoft.com/office/drawing/2014/main" id="{00916084-C7D5-C991-9528-65ACF3F7BD32}"/>
                </a:ext>
              </a:extLst>
            </p:cNvPr>
            <p:cNvSpPr txBox="1"/>
            <p:nvPr/>
          </p:nvSpPr>
          <p:spPr>
            <a:xfrm>
              <a:off x="4672013" y="2545631"/>
              <a:ext cx="2847974" cy="1661993"/>
            </a:xfrm>
            <a:prstGeom prst="rect">
              <a:avLst/>
            </a:prstGeom>
            <a:noFill/>
          </p:spPr>
          <p:txBody>
            <a:bodyPr wrap="square" rtlCol="0">
              <a:spAutoFit/>
            </a:bodyPr>
            <a:lstStyle/>
            <a:p>
              <a:pPr algn="ctr"/>
              <a:r>
                <a:rPr lang="en-US" sz="10200" b="1" dirty="0">
                  <a:latin typeface="Ubuntu Condensed" panose="020B0506030602030204" pitchFamily="34" charset="0"/>
                </a:rPr>
                <a:t>🔁</a:t>
              </a:r>
              <a:endParaRPr lang="en-SE" sz="10200" b="1" dirty="0">
                <a:latin typeface="Ubuntu Condensed" panose="020B0506030602030204" pitchFamily="34" charset="0"/>
              </a:endParaRPr>
            </a:p>
          </p:txBody>
        </p:sp>
      </p:grpSp>
      <p:grpSp>
        <p:nvGrpSpPr>
          <p:cNvPr id="26" name="Group 25">
            <a:extLst>
              <a:ext uri="{FF2B5EF4-FFF2-40B4-BE49-F238E27FC236}">
                <a16:creationId xmlns:a16="http://schemas.microsoft.com/office/drawing/2014/main" id="{82792C2E-6262-AB6C-9EE4-904B723C2931}"/>
              </a:ext>
            </a:extLst>
          </p:cNvPr>
          <p:cNvGrpSpPr/>
          <p:nvPr/>
        </p:nvGrpSpPr>
        <p:grpSpPr>
          <a:xfrm>
            <a:off x="8086725" y="2202701"/>
            <a:ext cx="3429000" cy="3037656"/>
            <a:chOff x="8086725" y="2345576"/>
            <a:chExt cx="3429000" cy="3037656"/>
          </a:xfrm>
        </p:grpSpPr>
        <p:sp>
          <p:nvSpPr>
            <p:cNvPr id="18" name="TextBox 17">
              <a:extLst>
                <a:ext uri="{FF2B5EF4-FFF2-40B4-BE49-F238E27FC236}">
                  <a16:creationId xmlns:a16="http://schemas.microsoft.com/office/drawing/2014/main" id="{72540C2E-156C-1919-E1C0-1D75BAE8D464}"/>
                </a:ext>
              </a:extLst>
            </p:cNvPr>
            <p:cNvSpPr txBox="1"/>
            <p:nvPr/>
          </p:nvSpPr>
          <p:spPr>
            <a:xfrm>
              <a:off x="8086725" y="4429125"/>
              <a:ext cx="3429000" cy="954107"/>
            </a:xfrm>
            <a:prstGeom prst="rect">
              <a:avLst/>
            </a:prstGeom>
            <a:noFill/>
          </p:spPr>
          <p:txBody>
            <a:bodyPr wrap="square" rtlCol="0">
              <a:spAutoFit/>
            </a:bodyPr>
            <a:lstStyle/>
            <a:p>
              <a:pPr algn="ctr"/>
              <a:r>
                <a:rPr lang="en-US" sz="2800" b="1" dirty="0">
                  <a:latin typeface="Ubuntu Condensed" panose="020B0506030602030204" pitchFamily="34" charset="0"/>
                </a:rPr>
                <a:t>Secure the secrets, keys and storage!</a:t>
              </a:r>
              <a:endParaRPr lang="en-SE" sz="2800" b="1" dirty="0">
                <a:latin typeface="Ubuntu Condensed" panose="020B0506030602030204" pitchFamily="34" charset="0"/>
              </a:endParaRPr>
            </a:p>
          </p:txBody>
        </p:sp>
        <p:sp>
          <p:nvSpPr>
            <p:cNvPr id="23" name="TextBox 22">
              <a:extLst>
                <a:ext uri="{FF2B5EF4-FFF2-40B4-BE49-F238E27FC236}">
                  <a16:creationId xmlns:a16="http://schemas.microsoft.com/office/drawing/2014/main" id="{98BD8FD2-0879-2DD8-C715-D7D5BD8040D6}"/>
                </a:ext>
              </a:extLst>
            </p:cNvPr>
            <p:cNvSpPr txBox="1"/>
            <p:nvPr/>
          </p:nvSpPr>
          <p:spPr>
            <a:xfrm>
              <a:off x="8377238"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spTree>
    <p:extLst>
      <p:ext uri="{BB962C8B-B14F-4D97-AF65-F5344CB8AC3E}">
        <p14:creationId xmlns:p14="http://schemas.microsoft.com/office/powerpoint/2010/main" val="9990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 ⌛</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 🔍</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entire process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3CFB8-06D2-06D2-87A6-D84632FBA504}"/>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CAC08907-971C-E3A3-7B80-130C1DCBC6CC}"/>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D248AABF-9B65-BA14-391D-3D332349B92C}"/>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979F04CC-76B2-724A-4A25-05E6D7FBD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9CFBDDD2-2825-9C2D-2989-EDE0B00A23DC}"/>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3EA24293-AC51-BD0A-C50A-9A5C50555343}"/>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FA87E72B-8CBA-86EA-37C4-B9175F55EA7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FD77E2C6-832F-5591-2335-B5B4EC6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BBB7CE65-FFF5-8A54-05AC-54E19906C089}"/>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095B14BF-E33C-DA30-4307-B76AB847CBDE}"/>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6832D5A6-48A1-A332-E987-ADA2826E9B1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7754D4-E0E6-8DC2-D17A-6B419DCBEFC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E4AF8861-9F44-8AD0-D468-2094B8A36827}"/>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93E36BD9-5FE5-20A6-229F-D6AC589A1E9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92D2AB78-7EE5-FB24-E1F2-8C156A083BD7}"/>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C2C6ACB9-C628-1C8C-4F13-873374892E14}"/>
              </a:ext>
            </a:extLst>
          </p:cNvPr>
          <p:cNvGrpSpPr/>
          <p:nvPr/>
        </p:nvGrpSpPr>
        <p:grpSpPr>
          <a:xfrm>
            <a:off x="-122955" y="164674"/>
            <a:ext cx="2224144" cy="1446047"/>
            <a:chOff x="2603301" y="4934332"/>
            <a:chExt cx="2224144" cy="1446047"/>
          </a:xfrm>
        </p:grpSpPr>
        <p:sp>
          <p:nvSpPr>
            <p:cNvPr id="41" name="TextBox 40">
              <a:extLst>
                <a:ext uri="{FF2B5EF4-FFF2-40B4-BE49-F238E27FC236}">
                  <a16:creationId xmlns:a16="http://schemas.microsoft.com/office/drawing/2014/main" id="{DB26CCED-8639-EA05-1848-668821DC1F23}"/>
                </a:ext>
              </a:extLst>
            </p:cNvPr>
            <p:cNvSpPr txBox="1"/>
            <p:nvPr/>
          </p:nvSpPr>
          <p:spPr>
            <a:xfrm>
              <a:off x="317861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FC01852B-915F-481C-F73E-33B97934CB42}"/>
                </a:ext>
              </a:extLst>
            </p:cNvPr>
            <p:cNvSpPr txBox="1"/>
            <p:nvPr/>
          </p:nvSpPr>
          <p:spPr>
            <a:xfrm>
              <a:off x="2603301" y="4934332"/>
              <a:ext cx="2224144" cy="400110"/>
            </a:xfrm>
            <a:prstGeom prst="rect">
              <a:avLst/>
            </a:prstGeom>
            <a:noFill/>
          </p:spPr>
          <p:txBody>
            <a:bodyPr wrap="square" rtlCol="0">
              <a:spAutoFit/>
            </a:bodyPr>
            <a:lstStyle/>
            <a:p>
              <a:pPr algn="ctr"/>
              <a:r>
                <a:rPr lang="en-US" sz="2000" dirty="0">
                  <a:latin typeface="Ubuntu Condensed" panose="020B0506030602030204" pitchFamily="34" charset="0"/>
                </a:rPr>
                <a:t>Malicious Actor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CFE1825E-E273-4686-0B7D-FC8EE745EE54}"/>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E28ED0E7-4CA9-1C97-3233-A2767B76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C2ECE4B9-52FD-B0DD-B3F8-F2AEBCA4E2A4}"/>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6242189F-97FB-572D-DCBF-3E96BDD49CFB}"/>
              </a:ext>
            </a:extLst>
          </p:cNvPr>
          <p:cNvGrpSpPr/>
          <p:nvPr/>
        </p:nvGrpSpPr>
        <p:grpSpPr>
          <a:xfrm>
            <a:off x="1049068" y="2069917"/>
            <a:ext cx="2123954" cy="1219912"/>
            <a:chOff x="2653841" y="1613025"/>
            <a:chExt cx="2123954" cy="1219912"/>
          </a:xfrm>
        </p:grpSpPr>
        <p:pic>
          <p:nvPicPr>
            <p:cNvPr id="20" name="Graphic 19">
              <a:extLst>
                <a:ext uri="{FF2B5EF4-FFF2-40B4-BE49-F238E27FC236}">
                  <a16:creationId xmlns:a16="http://schemas.microsoft.com/office/drawing/2014/main" id="{CE5640AC-A095-DE76-885D-1C848BF75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18AF7086-2CCC-111B-413A-35F78262CB51}"/>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B4CF0A28-40EF-DA1C-3829-BB4710E080E1}"/>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D9318DD5-F7B2-A051-4C7D-D90EA57064B0}"/>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1E77FA1C-7DFF-FD97-E97D-77FD02C8CB3A}"/>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FF6A709F-7F26-414D-0D61-58A3DCD7EB7A}"/>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0B656CEB-A5ED-93D0-584F-3842376FCFC2}"/>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7681F94B-87E8-1611-D2E7-F5440E680F69}"/>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D219831-8881-E60D-FF65-DC7F582F0023}"/>
              </a:ext>
            </a:extLst>
          </p:cNvPr>
          <p:cNvGrpSpPr/>
          <p:nvPr/>
        </p:nvGrpSpPr>
        <p:grpSpPr>
          <a:xfrm>
            <a:off x="1048599" y="3184317"/>
            <a:ext cx="2958220" cy="1351991"/>
            <a:chOff x="1048599" y="3184317"/>
            <a:chExt cx="2958220" cy="1351991"/>
          </a:xfrm>
        </p:grpSpPr>
        <p:grpSp>
          <p:nvGrpSpPr>
            <p:cNvPr id="93" name="Group 92">
              <a:extLst>
                <a:ext uri="{FF2B5EF4-FFF2-40B4-BE49-F238E27FC236}">
                  <a16:creationId xmlns:a16="http://schemas.microsoft.com/office/drawing/2014/main" id="{EA9980D4-AD60-31D7-054C-C47A323D0AAF}"/>
                </a:ext>
              </a:extLst>
            </p:cNvPr>
            <p:cNvGrpSpPr/>
            <p:nvPr/>
          </p:nvGrpSpPr>
          <p:grpSpPr>
            <a:xfrm>
              <a:off x="1048599" y="3354584"/>
              <a:ext cx="2123954" cy="1181724"/>
              <a:chOff x="927855" y="2405127"/>
              <a:chExt cx="2123954" cy="1181724"/>
            </a:xfrm>
          </p:grpSpPr>
          <p:pic>
            <p:nvPicPr>
              <p:cNvPr id="32" name="Graphic 31">
                <a:extLst>
                  <a:ext uri="{FF2B5EF4-FFF2-40B4-BE49-F238E27FC236}">
                    <a16:creationId xmlns:a16="http://schemas.microsoft.com/office/drawing/2014/main" id="{4B8B0023-9020-D1EA-B1FB-1F6C321753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2145" y="2405127"/>
                <a:ext cx="845074" cy="845074"/>
              </a:xfrm>
              <a:prstGeom prst="rect">
                <a:avLst/>
              </a:prstGeom>
            </p:spPr>
          </p:pic>
          <p:sp>
            <p:nvSpPr>
              <p:cNvPr id="52" name="TextBox 51">
                <a:extLst>
                  <a:ext uri="{FF2B5EF4-FFF2-40B4-BE49-F238E27FC236}">
                    <a16:creationId xmlns:a16="http://schemas.microsoft.com/office/drawing/2014/main" id="{D4BC5953-572F-3A9A-8AB8-C061903434E2}"/>
                  </a:ext>
                </a:extLst>
              </p:cNvPr>
              <p:cNvSpPr txBox="1"/>
              <p:nvPr/>
            </p:nvSpPr>
            <p:spPr>
              <a:xfrm>
                <a:off x="927855"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E079C160-79AB-96DA-AEDD-228DCDC977A6}"/>
                </a:ext>
              </a:extLst>
            </p:cNvPr>
            <p:cNvCxnSpPr>
              <a:cxnSpLocks/>
              <a:endCxn id="32" idx="3"/>
            </p:cNvCxnSpPr>
            <p:nvPr/>
          </p:nvCxnSpPr>
          <p:spPr>
            <a:xfrm rot="10800000" flipV="1">
              <a:off x="2537964" y="3184317"/>
              <a:ext cx="1468855" cy="592803"/>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D7684573-6836-5927-E30D-909D64568755}"/>
              </a:ext>
            </a:extLst>
          </p:cNvPr>
          <p:cNvCxnSpPr>
            <a:cxnSpLocks/>
            <a:stCxn id="35" idx="1"/>
            <a:endCxn id="20" idx="3"/>
          </p:cNvCxnSpPr>
          <p:nvPr/>
        </p:nvCxnSpPr>
        <p:spPr>
          <a:xfrm rot="10800000">
            <a:off x="2558834" y="2517706"/>
            <a:ext cx="1450713" cy="597197"/>
          </a:xfrm>
          <a:prstGeom prst="bentConnector3">
            <a:avLst>
              <a:gd name="adj1" fmla="val 50746"/>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Oval 12">
            <a:extLst>
              <a:ext uri="{FF2B5EF4-FFF2-40B4-BE49-F238E27FC236}">
                <a16:creationId xmlns:a16="http://schemas.microsoft.com/office/drawing/2014/main" id="{4460FF4C-4CF5-83B2-D8E2-788ECBFFE020}"/>
              </a:ext>
            </a:extLst>
          </p:cNvPr>
          <p:cNvSpPr/>
          <p:nvPr/>
        </p:nvSpPr>
        <p:spPr>
          <a:xfrm>
            <a:off x="9370011" y="343449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4" name="Speech Bubble: Oval 13">
            <a:extLst>
              <a:ext uri="{FF2B5EF4-FFF2-40B4-BE49-F238E27FC236}">
                <a16:creationId xmlns:a16="http://schemas.microsoft.com/office/drawing/2014/main" id="{C705AB45-076B-2461-E759-DEB0C59CB074}"/>
              </a:ext>
            </a:extLst>
          </p:cNvPr>
          <p:cNvSpPr/>
          <p:nvPr/>
        </p:nvSpPr>
        <p:spPr>
          <a:xfrm>
            <a:off x="7506972" y="1999591"/>
            <a:ext cx="756965" cy="765110"/>
          </a:xfrm>
          <a:prstGeom prst="wedgeEllipseCallout">
            <a:avLst>
              <a:gd name="adj1" fmla="val 745"/>
              <a:gd name="adj2" fmla="val 76242"/>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6" name="Speech Bubble: Oval 15">
            <a:extLst>
              <a:ext uri="{FF2B5EF4-FFF2-40B4-BE49-F238E27FC236}">
                <a16:creationId xmlns:a16="http://schemas.microsoft.com/office/drawing/2014/main" id="{7AFDC305-59FC-0F2D-3A20-080C61F23738}"/>
              </a:ext>
            </a:extLst>
          </p:cNvPr>
          <p:cNvSpPr/>
          <p:nvPr/>
        </p:nvSpPr>
        <p:spPr>
          <a:xfrm>
            <a:off x="3339567" y="3502305"/>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26" name="Speech Bubble: Oval 25">
            <a:extLst>
              <a:ext uri="{FF2B5EF4-FFF2-40B4-BE49-F238E27FC236}">
                <a16:creationId xmlns:a16="http://schemas.microsoft.com/office/drawing/2014/main" id="{CE0BFAA3-E624-EE07-C16F-D6D54F98D5CB}"/>
              </a:ext>
            </a:extLst>
          </p:cNvPr>
          <p:cNvSpPr/>
          <p:nvPr/>
        </p:nvSpPr>
        <p:spPr>
          <a:xfrm>
            <a:off x="5164555" y="344601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grpSp>
        <p:nvGrpSpPr>
          <p:cNvPr id="79" name="Group 78">
            <a:extLst>
              <a:ext uri="{FF2B5EF4-FFF2-40B4-BE49-F238E27FC236}">
                <a16:creationId xmlns:a16="http://schemas.microsoft.com/office/drawing/2014/main" id="{DE79B8B7-155C-4F5A-2DAF-23AEFAC950B4}"/>
              </a:ext>
            </a:extLst>
          </p:cNvPr>
          <p:cNvGrpSpPr/>
          <p:nvPr/>
        </p:nvGrpSpPr>
        <p:grpSpPr>
          <a:xfrm>
            <a:off x="1407705" y="789629"/>
            <a:ext cx="2733928" cy="2150347"/>
            <a:chOff x="1407705" y="789629"/>
            <a:chExt cx="2733928" cy="2150347"/>
          </a:xfrm>
        </p:grpSpPr>
        <p:cxnSp>
          <p:nvCxnSpPr>
            <p:cNvPr id="37" name="Straight Arrow Connector 53">
              <a:extLst>
                <a:ext uri="{FF2B5EF4-FFF2-40B4-BE49-F238E27FC236}">
                  <a16:creationId xmlns:a16="http://schemas.microsoft.com/office/drawing/2014/main" id="{75CFB1EA-DDD1-A148-50E0-85EE46870D8D}"/>
                </a:ext>
              </a:extLst>
            </p:cNvPr>
            <p:cNvCxnSpPr>
              <a:cxnSpLocks/>
              <a:stCxn id="41" idx="3"/>
            </p:cNvCxnSpPr>
            <p:nvPr/>
          </p:nvCxnSpPr>
          <p:spPr>
            <a:xfrm>
              <a:off x="1530682" y="1056723"/>
              <a:ext cx="2610951" cy="1883253"/>
            </a:xfrm>
            <a:prstGeom prst="bentConnector3">
              <a:avLst>
                <a:gd name="adj1" fmla="val 741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80DC63-829A-B3FB-F596-0DB2E1CCC512}"/>
                </a:ext>
              </a:extLst>
            </p:cNvPr>
            <p:cNvGrpSpPr/>
            <p:nvPr/>
          </p:nvGrpSpPr>
          <p:grpSpPr>
            <a:xfrm>
              <a:off x="1407705" y="789629"/>
              <a:ext cx="511104" cy="534185"/>
              <a:chOff x="6349201" y="1796419"/>
              <a:chExt cx="511104" cy="534185"/>
            </a:xfrm>
          </p:grpSpPr>
          <p:sp>
            <p:nvSpPr>
              <p:cNvPr id="61" name="Google Shape;2407;p21">
                <a:extLst>
                  <a:ext uri="{FF2B5EF4-FFF2-40B4-BE49-F238E27FC236}">
                    <a16:creationId xmlns:a16="http://schemas.microsoft.com/office/drawing/2014/main" id="{8595D2EC-7E88-3D6D-D8EB-BA5CDE6BA9B5}"/>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TextBox 67">
                <a:extLst>
                  <a:ext uri="{FF2B5EF4-FFF2-40B4-BE49-F238E27FC236}">
                    <a16:creationId xmlns:a16="http://schemas.microsoft.com/office/drawing/2014/main" id="{2D838B9E-C496-DAD2-EE72-52A87E28B17D}"/>
                  </a:ext>
                </a:extLst>
              </p:cNvPr>
              <p:cNvSpPr txBox="1"/>
              <p:nvPr/>
            </p:nvSpPr>
            <p:spPr>
              <a:xfrm>
                <a:off x="6473349" y="1796419"/>
                <a:ext cx="262808"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2</a:t>
                </a:r>
                <a:endParaRPr lang="en-SE" sz="2800" b="1" dirty="0">
                  <a:solidFill>
                    <a:srgbClr val="1E1E1F"/>
                  </a:solidFill>
                </a:endParaRPr>
              </a:p>
            </p:txBody>
          </p:sp>
        </p:grpSp>
      </p:grpSp>
      <p:grpSp>
        <p:nvGrpSpPr>
          <p:cNvPr id="78" name="Group 77">
            <a:extLst>
              <a:ext uri="{FF2B5EF4-FFF2-40B4-BE49-F238E27FC236}">
                <a16:creationId xmlns:a16="http://schemas.microsoft.com/office/drawing/2014/main" id="{E3D7F5FD-41B9-B92D-D21A-00F0C6DE1B6A}"/>
              </a:ext>
            </a:extLst>
          </p:cNvPr>
          <p:cNvGrpSpPr/>
          <p:nvPr/>
        </p:nvGrpSpPr>
        <p:grpSpPr>
          <a:xfrm>
            <a:off x="735969" y="1547964"/>
            <a:ext cx="956920" cy="2229157"/>
            <a:chOff x="735969" y="1547964"/>
            <a:chExt cx="956920" cy="2229157"/>
          </a:xfrm>
        </p:grpSpPr>
        <p:cxnSp>
          <p:nvCxnSpPr>
            <p:cNvPr id="71" name="Straight Arrow Connector 53">
              <a:extLst>
                <a:ext uri="{FF2B5EF4-FFF2-40B4-BE49-F238E27FC236}">
                  <a16:creationId xmlns:a16="http://schemas.microsoft.com/office/drawing/2014/main" id="{E1BCDC69-B818-FBF0-C47A-AAB0C6FDEDCA}"/>
                </a:ext>
              </a:extLst>
            </p:cNvPr>
            <p:cNvCxnSpPr>
              <a:cxnSpLocks/>
              <a:stCxn id="41" idx="2"/>
              <a:endCxn id="32" idx="1"/>
            </p:cNvCxnSpPr>
            <p:nvPr/>
          </p:nvCxnSpPr>
          <p:spPr>
            <a:xfrm rot="16200000" flipH="1">
              <a:off x="259005" y="2343237"/>
              <a:ext cx="2166400" cy="70136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614951AD-74F5-3CD1-CB81-14CD15443D5D}"/>
                </a:ext>
              </a:extLst>
            </p:cNvPr>
            <p:cNvGrpSpPr/>
            <p:nvPr/>
          </p:nvGrpSpPr>
          <p:grpSpPr>
            <a:xfrm>
              <a:off x="735969" y="1547964"/>
              <a:ext cx="511104" cy="529590"/>
              <a:chOff x="6349201" y="1801014"/>
              <a:chExt cx="511104" cy="529590"/>
            </a:xfrm>
          </p:grpSpPr>
          <p:sp>
            <p:nvSpPr>
              <p:cNvPr id="70" name="Google Shape;2407;p21">
                <a:extLst>
                  <a:ext uri="{FF2B5EF4-FFF2-40B4-BE49-F238E27FC236}">
                    <a16:creationId xmlns:a16="http://schemas.microsoft.com/office/drawing/2014/main" id="{22E7E68C-BF94-92D4-0066-A5EB87C881F3}"/>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C7394AD7-15E4-3569-6571-AE8DA19F1234}"/>
                  </a:ext>
                </a:extLst>
              </p:cNvPr>
              <p:cNvSpPr txBox="1"/>
              <p:nvPr/>
            </p:nvSpPr>
            <p:spPr>
              <a:xfrm>
                <a:off x="6477155" y="1801014"/>
                <a:ext cx="246006"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1</a:t>
                </a:r>
                <a:endParaRPr lang="en-SE" sz="2800" b="1" dirty="0">
                  <a:solidFill>
                    <a:srgbClr val="1E1E1F"/>
                  </a:solidFill>
                </a:endParaRPr>
              </a:p>
            </p:txBody>
          </p:sp>
        </p:grpSp>
      </p:grpSp>
    </p:spTree>
    <p:extLst>
      <p:ext uri="{BB962C8B-B14F-4D97-AF65-F5344CB8AC3E}">
        <p14:creationId xmlns:p14="http://schemas.microsoft.com/office/powerpoint/2010/main" val="8673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6" grpId="0" animBg="1"/>
      <p:bldP spid="16" grpId="1" animBg="1"/>
      <p:bldP spid="26" grpId="0" animBg="1"/>
      <p:bldP spid="2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 🕵️</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33D0A-6239-6648-82FF-CF4B8AAC9D67}"/>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2CBFA582-9A59-C08C-A070-597B5CEA7609}"/>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6C133403-1EF4-E05A-C4BF-CBBFC012B8FB}"/>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F9414CFA-5761-1C14-E9BA-75FBFC65A3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CE1BE26D-88B7-D6E8-2C40-48EC9FDBFC50}"/>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F8D26AEE-09C7-E744-032D-323ADF335347}"/>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8C18228F-EE7B-AA3F-2D71-B7AC1086F092}"/>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DDC5D2F2-6463-51ED-43E3-3D5191FD2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8C5680F7-EF93-60A5-2A49-C8F5FFC2E8D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21173AFD-874D-5779-F194-215AE449CFC9}"/>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23902369-C823-FC0A-A960-F64FD24AD5CF}"/>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99939A6-BD21-B8F8-3965-F7EEB911731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71FABF52-8307-3F83-CB7A-5B3416A615AF}"/>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7B68DCD7-DB59-A1FA-4379-A378ED82AE3B}"/>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423211E4-FB08-8D08-2470-013E73299FB2}"/>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EE82B07A-49B5-86D7-428B-24A3BC823547}"/>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15C847FC-92B0-F60E-C120-353B85D1E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E55067A8-DF52-439B-AF15-4E014EE9CD22}"/>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53115155-1EA3-B596-87AD-A93AECB82F70}"/>
              </a:ext>
            </a:extLst>
          </p:cNvPr>
          <p:cNvGrpSpPr/>
          <p:nvPr/>
        </p:nvGrpSpPr>
        <p:grpSpPr>
          <a:xfrm>
            <a:off x="1178936" y="2069917"/>
            <a:ext cx="2123954" cy="1219912"/>
            <a:chOff x="2653841" y="1613025"/>
            <a:chExt cx="2123954" cy="1219912"/>
          </a:xfrm>
        </p:grpSpPr>
        <p:pic>
          <p:nvPicPr>
            <p:cNvPr id="20" name="Graphic 19">
              <a:extLst>
                <a:ext uri="{FF2B5EF4-FFF2-40B4-BE49-F238E27FC236}">
                  <a16:creationId xmlns:a16="http://schemas.microsoft.com/office/drawing/2014/main" id="{9B417D43-E65D-7FE7-02BB-A1091D0F3A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A214ACCE-7D4B-A2F1-C716-B4282D20BD70}"/>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5D11715-D551-B25B-9BAC-29AF43DA03A3}"/>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6F536F26-525D-5D7B-8930-876A1C7E78BE}"/>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92CE6850-DC7F-A190-F409-E3CDABD55D8C}"/>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5C888392-7DB4-BAE4-9866-945B64088295}"/>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35AD89C8-87BE-BC99-3387-F917E5536903}"/>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65545469-0958-1CC6-0A25-C93BEE71BAA7}"/>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5930424-4CD3-C5B2-B057-44B1098AED45}"/>
              </a:ext>
            </a:extLst>
          </p:cNvPr>
          <p:cNvGrpSpPr/>
          <p:nvPr/>
        </p:nvGrpSpPr>
        <p:grpSpPr>
          <a:xfrm>
            <a:off x="1170582" y="3239111"/>
            <a:ext cx="2822452" cy="1297197"/>
            <a:chOff x="1170582" y="3239111"/>
            <a:chExt cx="2822452" cy="1297197"/>
          </a:xfrm>
        </p:grpSpPr>
        <p:grpSp>
          <p:nvGrpSpPr>
            <p:cNvPr id="93" name="Group 92">
              <a:extLst>
                <a:ext uri="{FF2B5EF4-FFF2-40B4-BE49-F238E27FC236}">
                  <a16:creationId xmlns:a16="http://schemas.microsoft.com/office/drawing/2014/main" id="{CB96E6B1-5537-9525-6578-EE835ADFB5BB}"/>
                </a:ext>
              </a:extLst>
            </p:cNvPr>
            <p:cNvGrpSpPr/>
            <p:nvPr/>
          </p:nvGrpSpPr>
          <p:grpSpPr>
            <a:xfrm>
              <a:off x="1170582" y="3354584"/>
              <a:ext cx="2123954" cy="1181724"/>
              <a:chOff x="1049838" y="2405127"/>
              <a:chExt cx="2123954" cy="1181724"/>
            </a:xfrm>
          </p:grpSpPr>
          <p:pic>
            <p:nvPicPr>
              <p:cNvPr id="32" name="Graphic 31">
                <a:extLst>
                  <a:ext uri="{FF2B5EF4-FFF2-40B4-BE49-F238E27FC236}">
                    <a16:creationId xmlns:a16="http://schemas.microsoft.com/office/drawing/2014/main" id="{C1FE0378-84E6-4582-60D0-05DC06AE78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4128" y="2405127"/>
                <a:ext cx="845074" cy="845074"/>
              </a:xfrm>
              <a:prstGeom prst="rect">
                <a:avLst/>
              </a:prstGeom>
            </p:spPr>
          </p:pic>
          <p:sp>
            <p:nvSpPr>
              <p:cNvPr id="52" name="TextBox 51">
                <a:extLst>
                  <a:ext uri="{FF2B5EF4-FFF2-40B4-BE49-F238E27FC236}">
                    <a16:creationId xmlns:a16="http://schemas.microsoft.com/office/drawing/2014/main" id="{CAA23BCC-764C-601B-7774-E6C747A51F2B}"/>
                  </a:ext>
                </a:extLst>
              </p:cNvPr>
              <p:cNvSpPr txBox="1"/>
              <p:nvPr/>
            </p:nvSpPr>
            <p:spPr>
              <a:xfrm>
                <a:off x="1049838"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851CC9F4-9320-53E2-0EBB-C3FD9B78C2E5}"/>
                </a:ext>
              </a:extLst>
            </p:cNvPr>
            <p:cNvCxnSpPr>
              <a:cxnSpLocks/>
              <a:endCxn id="32" idx="3"/>
            </p:cNvCxnSpPr>
            <p:nvPr/>
          </p:nvCxnSpPr>
          <p:spPr>
            <a:xfrm rot="10800000" flipV="1">
              <a:off x="2659947" y="3239111"/>
              <a:ext cx="1333087" cy="538010"/>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B181CF8B-AAD5-2511-5488-8E68C8E294E3}"/>
              </a:ext>
            </a:extLst>
          </p:cNvPr>
          <p:cNvCxnSpPr>
            <a:cxnSpLocks/>
            <a:endCxn id="20" idx="3"/>
          </p:cNvCxnSpPr>
          <p:nvPr/>
        </p:nvCxnSpPr>
        <p:spPr>
          <a:xfrm rot="10800000">
            <a:off x="2688701" y="2517705"/>
            <a:ext cx="1281446" cy="579384"/>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AD9AE2DD-6A84-4094-3883-B3C248AC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9274" y="3289829"/>
            <a:ext cx="367578" cy="367578"/>
          </a:xfrm>
          <a:prstGeom prst="rect">
            <a:avLst/>
          </a:prstGeom>
        </p:spPr>
      </p:pic>
      <p:pic>
        <p:nvPicPr>
          <p:cNvPr id="6" name="Graphic 5">
            <a:extLst>
              <a:ext uri="{FF2B5EF4-FFF2-40B4-BE49-F238E27FC236}">
                <a16:creationId xmlns:a16="http://schemas.microsoft.com/office/drawing/2014/main" id="{C0138049-5276-69DA-37B8-893374C92B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6148" y="2047374"/>
            <a:ext cx="367578" cy="367578"/>
          </a:xfrm>
          <a:prstGeom prst="rect">
            <a:avLst/>
          </a:prstGeom>
        </p:spPr>
      </p:pic>
      <p:pic>
        <p:nvPicPr>
          <p:cNvPr id="7" name="Graphic 6">
            <a:extLst>
              <a:ext uri="{FF2B5EF4-FFF2-40B4-BE49-F238E27FC236}">
                <a16:creationId xmlns:a16="http://schemas.microsoft.com/office/drawing/2014/main" id="{34093E58-F877-D718-E528-526BBBCFBE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92829" y="2647892"/>
            <a:ext cx="367578" cy="367578"/>
          </a:xfrm>
          <a:prstGeom prst="rect">
            <a:avLst/>
          </a:prstGeom>
        </p:spPr>
      </p:pic>
    </p:spTree>
    <p:extLst>
      <p:ext uri="{BB962C8B-B14F-4D97-AF65-F5344CB8AC3E}">
        <p14:creationId xmlns:p14="http://schemas.microsoft.com/office/powerpoint/2010/main" val="37364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 💎</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E9FC-E76D-F623-582D-DCD8442366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03599458-DAF1-4B23-26DE-3BD424816A77}"/>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AED4CEE1-8EE4-E652-2804-49F18808E022}"/>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pic>
        <p:nvPicPr>
          <p:cNvPr id="29" name="Graphic 28">
            <a:extLst>
              <a:ext uri="{FF2B5EF4-FFF2-40B4-BE49-F238E27FC236}">
                <a16:creationId xmlns:a16="http://schemas.microsoft.com/office/drawing/2014/main" id="{03EECE7C-FC90-E96E-3ABE-B7A71779C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640" y="2322639"/>
            <a:ext cx="1006752" cy="1006752"/>
          </a:xfrm>
          <a:prstGeom prst="rect">
            <a:avLst/>
          </a:prstGeom>
        </p:spPr>
      </p:pic>
      <p:grpSp>
        <p:nvGrpSpPr>
          <p:cNvPr id="4" name="Group 3">
            <a:extLst>
              <a:ext uri="{FF2B5EF4-FFF2-40B4-BE49-F238E27FC236}">
                <a16:creationId xmlns:a16="http://schemas.microsoft.com/office/drawing/2014/main" id="{F7EA546A-A07D-40EE-D99B-BC2BAD3EE4C3}"/>
              </a:ext>
            </a:extLst>
          </p:cNvPr>
          <p:cNvGrpSpPr/>
          <p:nvPr/>
        </p:nvGrpSpPr>
        <p:grpSpPr>
          <a:xfrm>
            <a:off x="2632457" y="2928489"/>
            <a:ext cx="3463543" cy="925199"/>
            <a:chOff x="2632457" y="2928489"/>
            <a:chExt cx="3463543" cy="925199"/>
          </a:xfrm>
        </p:grpSpPr>
        <p:sp>
          <p:nvSpPr>
            <p:cNvPr id="24" name="Subtitle 2">
              <a:extLst>
                <a:ext uri="{FF2B5EF4-FFF2-40B4-BE49-F238E27FC236}">
                  <a16:creationId xmlns:a16="http://schemas.microsoft.com/office/drawing/2014/main" id="{F22FE7D4-A707-00F2-4FB5-8ED45B268AE3}"/>
                </a:ext>
              </a:extLst>
            </p:cNvPr>
            <p:cNvSpPr txBox="1">
              <a:spLocks/>
            </p:cNvSpPr>
            <p:nvPr/>
          </p:nvSpPr>
          <p:spPr>
            <a:xfrm>
              <a:off x="3944355" y="3238786"/>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Risk-based</a:t>
              </a:r>
              <a:endParaRPr lang="en-SE" dirty="0">
                <a:latin typeface="Ubuntu Condensed" panose="020B0506030602030204" pitchFamily="34" charset="0"/>
              </a:endParaRPr>
            </a:p>
          </p:txBody>
        </p:sp>
        <p:cxnSp>
          <p:nvCxnSpPr>
            <p:cNvPr id="31" name="Straight Connector 30">
              <a:extLst>
                <a:ext uri="{FF2B5EF4-FFF2-40B4-BE49-F238E27FC236}">
                  <a16:creationId xmlns:a16="http://schemas.microsoft.com/office/drawing/2014/main" id="{580CE8D9-61A7-085D-B7F1-0029E7D1CE18}"/>
                </a:ext>
              </a:extLst>
            </p:cNvPr>
            <p:cNvCxnSpPr>
              <a:cxnSpLocks/>
            </p:cNvCxnSpPr>
            <p:nvPr/>
          </p:nvCxnSpPr>
          <p:spPr>
            <a:xfrm flipH="1" flipV="1">
              <a:off x="2632457" y="2928489"/>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53F8BFD5-AEDB-8032-8594-AFD45F37C75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538805" y="3278840"/>
              <a:ext cx="534794" cy="534794"/>
            </a:xfrm>
            <a:prstGeom prst="rect">
              <a:avLst/>
            </a:prstGeom>
          </p:spPr>
        </p:pic>
      </p:grpSp>
      <p:grpSp>
        <p:nvGrpSpPr>
          <p:cNvPr id="2" name="Group 1">
            <a:extLst>
              <a:ext uri="{FF2B5EF4-FFF2-40B4-BE49-F238E27FC236}">
                <a16:creationId xmlns:a16="http://schemas.microsoft.com/office/drawing/2014/main" id="{2E973969-2D6D-FFC8-23B4-9B54C8CDD1DA}"/>
              </a:ext>
            </a:extLst>
          </p:cNvPr>
          <p:cNvGrpSpPr/>
          <p:nvPr/>
        </p:nvGrpSpPr>
        <p:grpSpPr>
          <a:xfrm>
            <a:off x="2632457" y="1841159"/>
            <a:ext cx="3463543" cy="952821"/>
            <a:chOff x="2632457" y="1841159"/>
            <a:chExt cx="3463543" cy="952821"/>
          </a:xfrm>
        </p:grpSpPr>
        <p:sp>
          <p:nvSpPr>
            <p:cNvPr id="23" name="Subtitle 2">
              <a:extLst>
                <a:ext uri="{FF2B5EF4-FFF2-40B4-BE49-F238E27FC236}">
                  <a16:creationId xmlns:a16="http://schemas.microsoft.com/office/drawing/2014/main" id="{B446E6CF-E08B-EF2E-697C-C3F1F5D50303}"/>
                </a:ext>
              </a:extLst>
            </p:cNvPr>
            <p:cNvSpPr txBox="1">
              <a:spLocks/>
            </p:cNvSpPr>
            <p:nvPr/>
          </p:nvSpPr>
          <p:spPr>
            <a:xfrm>
              <a:off x="3944355" y="1841159"/>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Location-based</a:t>
              </a:r>
              <a:endParaRPr lang="en-SE" dirty="0">
                <a:latin typeface="Ubuntu Condensed" panose="020B0506030602030204" pitchFamily="34" charset="0"/>
              </a:endParaRPr>
            </a:p>
          </p:txBody>
        </p:sp>
        <p:cxnSp>
          <p:nvCxnSpPr>
            <p:cNvPr id="26" name="Straight Connector 25">
              <a:extLst>
                <a:ext uri="{FF2B5EF4-FFF2-40B4-BE49-F238E27FC236}">
                  <a16:creationId xmlns:a16="http://schemas.microsoft.com/office/drawing/2014/main" id="{67B63FAC-8A71-E6DD-1C3C-3792DA166587}"/>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DBD5C4C-BCE3-B65F-5BC6-F49E025A299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538805" y="1881213"/>
              <a:ext cx="534794" cy="534794"/>
            </a:xfrm>
            <a:prstGeom prst="rect">
              <a:avLst/>
            </a:prstGeom>
          </p:spPr>
        </p:pic>
      </p:grpSp>
    </p:spTree>
    <p:extLst>
      <p:ext uri="{BB962C8B-B14F-4D97-AF65-F5344CB8AC3E}">
        <p14:creationId xmlns:p14="http://schemas.microsoft.com/office/powerpoint/2010/main" val="41488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4592-90E6-AA4F-FC06-D75FD9A8BC24}"/>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68E3F07-FB50-F6B4-E79F-6BF93D3538E4}"/>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3EC0C1D5-5B74-295C-644E-51E30E88F9E6}"/>
              </a:ext>
            </a:extLst>
          </p:cNvPr>
          <p:cNvSpPr>
            <a:spLocks noGrp="1"/>
          </p:cNvSpPr>
          <p:nvPr>
            <p:ph type="body" idx="1"/>
          </p:nvPr>
        </p:nvSpPr>
        <p:spPr>
          <a:xfrm>
            <a:off x="1235720" y="3216508"/>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E403F288-7DB6-32CF-5711-2EC05AFEFBB1}"/>
              </a:ext>
            </a:extLst>
          </p:cNvPr>
          <p:cNvSpPr>
            <a:spLocks noGrp="1"/>
          </p:cNvSpPr>
          <p:nvPr>
            <p:ph type="body" idx="5"/>
          </p:nvPr>
        </p:nvSpPr>
        <p:spPr>
          <a:xfrm>
            <a:off x="4027837" y="3210810"/>
            <a:ext cx="1469004" cy="925200"/>
          </a:xfrm>
        </p:spPr>
        <p:txBody>
          <a:bodyPr/>
          <a:lstStyle/>
          <a:p>
            <a:pPr marL="88900" indent="0">
              <a:buNone/>
            </a:pPr>
            <a:r>
              <a:rPr lang="en-US" dirty="0">
                <a:latin typeface="Ubuntu Condensed" panose="020B0506030602030204" pitchFamily="34" charset="0"/>
              </a:rPr>
              <a:t>Identity</a:t>
            </a:r>
          </a:p>
          <a:p>
            <a:pPr marL="88900" indent="0">
              <a:buNone/>
            </a:pPr>
            <a:r>
              <a:rPr lang="en-US" dirty="0">
                <a:latin typeface="Ubuntu Condensed" panose="020B0506030602030204" pitchFamily="34" charset="0"/>
              </a:rPr>
              <a:t>Protection</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650E2524-26B1-C80A-4806-612AB0DC46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23C808C-DF91-6F3A-7AD2-7CAB65E086F7}"/>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grpSp>
        <p:nvGrpSpPr>
          <p:cNvPr id="8" name="Group 7">
            <a:extLst>
              <a:ext uri="{FF2B5EF4-FFF2-40B4-BE49-F238E27FC236}">
                <a16:creationId xmlns:a16="http://schemas.microsoft.com/office/drawing/2014/main" id="{335D1020-4C11-4E8C-F772-0B6ADDA1D334}"/>
              </a:ext>
            </a:extLst>
          </p:cNvPr>
          <p:cNvGrpSpPr/>
          <p:nvPr/>
        </p:nvGrpSpPr>
        <p:grpSpPr>
          <a:xfrm>
            <a:off x="5380370" y="1770464"/>
            <a:ext cx="3683502" cy="952821"/>
            <a:chOff x="2632457" y="1841159"/>
            <a:chExt cx="3683502" cy="952821"/>
          </a:xfrm>
        </p:grpSpPr>
        <p:sp>
          <p:nvSpPr>
            <p:cNvPr id="9" name="Subtitle 2">
              <a:extLst>
                <a:ext uri="{FF2B5EF4-FFF2-40B4-BE49-F238E27FC236}">
                  <a16:creationId xmlns:a16="http://schemas.microsoft.com/office/drawing/2014/main" id="{3960245A-4C98-0C65-75D2-CFD10CB608D2}"/>
                </a:ext>
              </a:extLst>
            </p:cNvPr>
            <p:cNvSpPr txBox="1">
              <a:spLocks/>
            </p:cNvSpPr>
            <p:nvPr/>
          </p:nvSpPr>
          <p:spPr>
            <a:xfrm>
              <a:off x="3944355" y="1841159"/>
              <a:ext cx="2371604"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Suspicious sign-ins</a:t>
              </a:r>
              <a:endParaRPr lang="en-SE" dirty="0">
                <a:latin typeface="Ubuntu Condensed" panose="020B0506030602030204" pitchFamily="34" charset="0"/>
              </a:endParaRPr>
            </a:p>
          </p:txBody>
        </p:sp>
        <p:cxnSp>
          <p:nvCxnSpPr>
            <p:cNvPr id="10" name="Straight Connector 9">
              <a:extLst>
                <a:ext uri="{FF2B5EF4-FFF2-40B4-BE49-F238E27FC236}">
                  <a16:creationId xmlns:a16="http://schemas.microsoft.com/office/drawing/2014/main" id="{4A988B5B-9557-1B16-BB1E-B121C45C1F21}"/>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96FC3FA-61D9-E2E7-6A72-C0153DB8135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38805" y="1881213"/>
              <a:ext cx="534794" cy="534794"/>
            </a:xfrm>
            <a:prstGeom prst="rect">
              <a:avLst/>
            </a:prstGeom>
          </p:spPr>
        </p:pic>
      </p:grpSp>
      <p:grpSp>
        <p:nvGrpSpPr>
          <p:cNvPr id="26" name="Group 25">
            <a:extLst>
              <a:ext uri="{FF2B5EF4-FFF2-40B4-BE49-F238E27FC236}">
                <a16:creationId xmlns:a16="http://schemas.microsoft.com/office/drawing/2014/main" id="{C341E09D-8400-4111-37E5-2F3069C43C1B}"/>
              </a:ext>
            </a:extLst>
          </p:cNvPr>
          <p:cNvGrpSpPr/>
          <p:nvPr/>
        </p:nvGrpSpPr>
        <p:grpSpPr>
          <a:xfrm>
            <a:off x="5380370" y="2999184"/>
            <a:ext cx="4329238" cy="925199"/>
            <a:chOff x="5380370" y="2999184"/>
            <a:chExt cx="4329238" cy="925199"/>
          </a:xfrm>
        </p:grpSpPr>
        <p:sp>
          <p:nvSpPr>
            <p:cNvPr id="5" name="Subtitle 2">
              <a:extLst>
                <a:ext uri="{FF2B5EF4-FFF2-40B4-BE49-F238E27FC236}">
                  <a16:creationId xmlns:a16="http://schemas.microsoft.com/office/drawing/2014/main" id="{BA55DE29-DF72-0426-E7D6-0E8FEF765BB6}"/>
                </a:ext>
              </a:extLst>
            </p:cNvPr>
            <p:cNvSpPr txBox="1">
              <a:spLocks/>
            </p:cNvSpPr>
            <p:nvPr/>
          </p:nvSpPr>
          <p:spPr>
            <a:xfrm>
              <a:off x="6692268" y="3309481"/>
              <a:ext cx="3017340"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err="1">
                  <a:latin typeface="Ubuntu Condensed" panose="020B0506030602030204" pitchFamily="34" charset="0"/>
                </a:rPr>
                <a:t>Entra</a:t>
              </a:r>
              <a:r>
                <a:rPr lang="en-US" dirty="0">
                  <a:latin typeface="Ubuntu Condensed" panose="020B0506030602030204" pitchFamily="34" charset="0"/>
                </a:rPr>
                <a:t> Threat Intelligence</a:t>
              </a:r>
              <a:endParaRPr lang="en-SE" dirty="0">
                <a:latin typeface="Ubuntu Condensed" panose="020B0506030602030204" pitchFamily="34" charset="0"/>
              </a:endParaRPr>
            </a:p>
          </p:txBody>
        </p:sp>
        <p:cxnSp>
          <p:nvCxnSpPr>
            <p:cNvPr id="6" name="Straight Connector 5">
              <a:extLst>
                <a:ext uri="{FF2B5EF4-FFF2-40B4-BE49-F238E27FC236}">
                  <a16:creationId xmlns:a16="http://schemas.microsoft.com/office/drawing/2014/main" id="{705E4A5D-31E6-5C64-445F-A321B9C4BB66}"/>
                </a:ext>
              </a:extLst>
            </p:cNvPr>
            <p:cNvCxnSpPr>
              <a:cxnSpLocks/>
            </p:cNvCxnSpPr>
            <p:nvPr/>
          </p:nvCxnSpPr>
          <p:spPr>
            <a:xfrm flipH="1" flipV="1">
              <a:off x="5380370" y="2999184"/>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F6588134-D4BD-B38E-FD14-807FBC018DAC}"/>
                </a:ext>
              </a:extLst>
            </p:cNvPr>
            <p:cNvSpPr txBox="1">
              <a:spLocks/>
            </p:cNvSpPr>
            <p:nvPr/>
          </p:nvSpPr>
          <p:spPr>
            <a:xfrm>
              <a:off x="6138876" y="3165839"/>
              <a:ext cx="682636"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5A276C-64EB-AFE0-8220-B39DBCE0D225}"/>
              </a:ext>
            </a:extLst>
          </p:cNvPr>
          <p:cNvGrpSpPr/>
          <p:nvPr/>
        </p:nvGrpSpPr>
        <p:grpSpPr>
          <a:xfrm>
            <a:off x="5380369" y="2539972"/>
            <a:ext cx="3639817" cy="614902"/>
            <a:chOff x="5380369" y="2539972"/>
            <a:chExt cx="3639817" cy="614902"/>
          </a:xfrm>
        </p:grpSpPr>
        <p:cxnSp>
          <p:nvCxnSpPr>
            <p:cNvPr id="12" name="Straight Connector 11">
              <a:extLst>
                <a:ext uri="{FF2B5EF4-FFF2-40B4-BE49-F238E27FC236}">
                  <a16:creationId xmlns:a16="http://schemas.microsoft.com/office/drawing/2014/main" id="{A998578D-ED3C-B4A3-8199-224F33B010C4}"/>
                </a:ext>
              </a:extLst>
            </p:cNvPr>
            <p:cNvCxnSpPr>
              <a:cxnSpLocks/>
            </p:cNvCxnSpPr>
            <p:nvPr/>
          </p:nvCxnSpPr>
          <p:spPr>
            <a:xfrm flipH="1">
              <a:off x="5380369" y="2878194"/>
              <a:ext cx="857840" cy="0"/>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409F7B25-6DA7-45B0-3215-ACD85C9557CB}"/>
                </a:ext>
              </a:extLst>
            </p:cNvPr>
            <p:cNvSpPr txBox="1">
              <a:spLocks/>
            </p:cNvSpPr>
            <p:nvPr/>
          </p:nvSpPr>
          <p:spPr>
            <a:xfrm>
              <a:off x="6692267" y="2539972"/>
              <a:ext cx="2327919"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Leaked Credentials</a:t>
              </a:r>
              <a:endParaRPr lang="en-SE" dirty="0">
                <a:latin typeface="Ubuntu Condensed" panose="020B0506030602030204" pitchFamily="34" charset="0"/>
              </a:endParaRPr>
            </a:p>
          </p:txBody>
        </p:sp>
        <p:pic>
          <p:nvPicPr>
            <p:cNvPr id="18" name="Graphic 17">
              <a:extLst>
                <a:ext uri="{FF2B5EF4-FFF2-40B4-BE49-F238E27FC236}">
                  <a16:creationId xmlns:a16="http://schemas.microsoft.com/office/drawing/2014/main" id="{196A1AC4-F1BC-D034-A749-6B55DF2E1A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286718" y="2580026"/>
              <a:ext cx="534794" cy="534794"/>
            </a:xfrm>
            <a:prstGeom prst="rect">
              <a:avLst/>
            </a:prstGeom>
          </p:spPr>
        </p:pic>
      </p:grpSp>
    </p:spTree>
    <p:extLst>
      <p:ext uri="{BB962C8B-B14F-4D97-AF65-F5344CB8AC3E}">
        <p14:creationId xmlns:p14="http://schemas.microsoft.com/office/powerpoint/2010/main" val="447869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0E6B4-BF9E-D7EC-3D0E-2A1582E8B0FD}"/>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88F40F75-B38F-0E78-7B59-5ABCFA3D9AF3}"/>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76C5A366-F976-25F7-8D17-DC72774EBF0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D4309F62-5B68-DEC2-F2D2-1CBBC0A9D808}"/>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0C21203D-A99E-34B0-F28A-BFA1A76AC15E}"/>
              </a:ext>
            </a:extLst>
          </p:cNvPr>
          <p:cNvSpPr>
            <a:spLocks noGrp="1"/>
          </p:cNvSpPr>
          <p:nvPr>
            <p:ph type="body" idx="6"/>
          </p:nvPr>
        </p:nvSpPr>
        <p:spPr>
          <a:xfrm>
            <a:off x="6573404" y="3210810"/>
            <a:ext cx="1375554" cy="925200"/>
          </a:xfrm>
        </p:spPr>
        <p:txBody>
          <a:bodyPr/>
          <a:lstStyle/>
          <a:p>
            <a:pPr marL="88900" indent="0">
              <a:buNone/>
            </a:pPr>
            <a:r>
              <a:rPr lang="en-US" dirty="0">
                <a:latin typeface="Ubuntu Condensed" panose="020B0506030602030204" pitchFamily="34" charset="0"/>
              </a:rPr>
              <a:t>Access</a:t>
            </a:r>
          </a:p>
          <a:p>
            <a:pPr marL="88900" indent="0">
              <a:buNone/>
            </a:pPr>
            <a:r>
              <a:rPr lang="en-US" dirty="0">
                <a:latin typeface="Ubuntu Condensed" panose="020B0506030602030204" pitchFamily="34" charset="0"/>
              </a:rPr>
              <a:t>Reviews</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4BF97B61-CBAB-8561-28CD-7B1235825283}"/>
              </a:ext>
            </a:extLst>
          </p:cNvPr>
          <p:cNvPicPr>
            <a:picLocks noChangeAspect="1"/>
          </p:cNvPicPr>
          <p:nvPr/>
        </p:nvPicPr>
        <p:blipFill>
          <a:blip r:embed="rId2">
            <a:alphaModFix amt="50000"/>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3334202-92EF-0307-577C-9D825D046D5E}"/>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pic>
        <p:nvPicPr>
          <p:cNvPr id="32" name="Graphic 31">
            <a:extLst>
              <a:ext uri="{FF2B5EF4-FFF2-40B4-BE49-F238E27FC236}">
                <a16:creationId xmlns:a16="http://schemas.microsoft.com/office/drawing/2014/main" id="{A76DFCD4-6836-EC7D-18F6-78144D2AA2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3635793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849C-1C49-060B-F975-CD23FCD3D5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1F3415A-3D13-4EC3-52AA-E588C5BBA926}"/>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11534395-A8A6-ACE2-BB6B-84CA03BF21F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A20F1204-ED70-F49E-ADFC-D32D8727A307}"/>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51C4B3E8-54AD-D2A3-8046-FE2D885FD4C8}"/>
              </a:ext>
            </a:extLst>
          </p:cNvPr>
          <p:cNvSpPr>
            <a:spLocks noGrp="1"/>
          </p:cNvSpPr>
          <p:nvPr>
            <p:ph type="body" idx="6"/>
          </p:nvPr>
        </p:nvSpPr>
        <p:spPr>
          <a:xfrm>
            <a:off x="6573404" y="3210810"/>
            <a:ext cx="137555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Access</a:t>
            </a:r>
          </a:p>
          <a:p>
            <a:pPr marL="88900" indent="0">
              <a:buNone/>
            </a:pPr>
            <a:r>
              <a:rPr lang="en-US" dirty="0">
                <a:solidFill>
                  <a:schemeClr val="bg1">
                    <a:lumMod val="50000"/>
                    <a:lumOff val="50000"/>
                  </a:schemeClr>
                </a:solidFill>
                <a:latin typeface="Ubuntu Condensed" panose="020B0506030602030204" pitchFamily="34" charset="0"/>
              </a:rPr>
              <a:t>Reviews</a:t>
            </a:r>
            <a:endParaRPr lang="en-SE" dirty="0">
              <a:solidFill>
                <a:schemeClr val="bg1">
                  <a:lumMod val="50000"/>
                  <a:lumOff val="50000"/>
                </a:schemeClr>
              </a:solidFill>
              <a:latin typeface="Ubuntu Condensed" panose="020B0506030602030204" pitchFamily="34" charset="0"/>
            </a:endParaRPr>
          </a:p>
        </p:txBody>
      </p:sp>
      <p:pic>
        <p:nvPicPr>
          <p:cNvPr id="39" name="Graphic 38">
            <a:extLst>
              <a:ext uri="{FF2B5EF4-FFF2-40B4-BE49-F238E27FC236}">
                <a16:creationId xmlns:a16="http://schemas.microsoft.com/office/drawing/2014/main" id="{628017B7-BD46-D616-E243-D129E6E32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3609" y="2323569"/>
            <a:ext cx="1003654" cy="1003654"/>
          </a:xfrm>
          <a:prstGeom prst="rect">
            <a:avLst/>
          </a:prstGeom>
        </p:spPr>
      </p:pic>
      <p:sp>
        <p:nvSpPr>
          <p:cNvPr id="40" name="Subtitle 2">
            <a:extLst>
              <a:ext uri="{FF2B5EF4-FFF2-40B4-BE49-F238E27FC236}">
                <a16:creationId xmlns:a16="http://schemas.microsoft.com/office/drawing/2014/main" id="{F7710AE4-1E27-059D-9D40-FB1976246DDF}"/>
              </a:ext>
            </a:extLst>
          </p:cNvPr>
          <p:cNvSpPr txBox="1">
            <a:spLocks/>
          </p:cNvSpPr>
          <p:nvPr/>
        </p:nvSpPr>
        <p:spPr>
          <a:xfrm>
            <a:off x="8942386" y="3210810"/>
            <a:ext cx="2306099"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dirty="0">
                <a:latin typeface="Ubuntu Condensed" panose="020B0506030602030204" pitchFamily="34" charset="0"/>
              </a:rPr>
              <a:t>App Health Recommendations</a:t>
            </a:r>
            <a:endParaRPr lang="en-SE" dirty="0">
              <a:latin typeface="Ubuntu Condensed" panose="020B0506030602030204" pitchFamily="34" charset="0"/>
            </a:endParaRPr>
          </a:p>
        </p:txBody>
      </p:sp>
      <p:pic>
        <p:nvPicPr>
          <p:cNvPr id="11" name="Graphic 10">
            <a:extLst>
              <a:ext uri="{FF2B5EF4-FFF2-40B4-BE49-F238E27FC236}">
                <a16:creationId xmlns:a16="http://schemas.microsoft.com/office/drawing/2014/main" id="{A284FF71-D1DB-F9A1-533F-D4608A82B75C}"/>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4258963" y="2322020"/>
            <a:ext cx="1006752" cy="1006752"/>
          </a:xfrm>
          <a:prstGeom prst="rect">
            <a:avLst/>
          </a:prstGeom>
        </p:spPr>
      </p:pic>
      <p:pic>
        <p:nvPicPr>
          <p:cNvPr id="12" name="Graphic 11">
            <a:extLst>
              <a:ext uri="{FF2B5EF4-FFF2-40B4-BE49-F238E27FC236}">
                <a16:creationId xmlns:a16="http://schemas.microsoft.com/office/drawing/2014/main" id="{B2DAC2D5-648E-745C-1245-232ED79D3E97}"/>
              </a:ext>
            </a:extLst>
          </p:cNvPr>
          <p:cNvPicPr>
            <a:picLocks noChangeAspect="1"/>
          </p:cNvPicPr>
          <p:nvPr/>
        </p:nvPicPr>
        <p:blipFill>
          <a:blip r:embed="rId6">
            <a:alphaModFix amt="50000"/>
            <a:extLst>
              <a:ext uri="{96DAC541-7B7A-43D3-8B79-37D633B846F1}">
                <asvg:svgBlip xmlns:asvg="http://schemas.microsoft.com/office/drawing/2016/SVG/main" r:embed="rId7"/>
              </a:ext>
            </a:extLst>
          </a:blip>
          <a:stretch>
            <a:fillRect/>
          </a:stretch>
        </p:blipFill>
        <p:spPr>
          <a:xfrm>
            <a:off x="1591640" y="2322639"/>
            <a:ext cx="1006752" cy="1006752"/>
          </a:xfrm>
          <a:prstGeom prst="rect">
            <a:avLst/>
          </a:prstGeom>
        </p:spPr>
      </p:pic>
      <p:pic>
        <p:nvPicPr>
          <p:cNvPr id="2" name="Graphic 1">
            <a:extLst>
              <a:ext uri="{FF2B5EF4-FFF2-40B4-BE49-F238E27FC236}">
                <a16:creationId xmlns:a16="http://schemas.microsoft.com/office/drawing/2014/main" id="{811BB1D9-9911-131A-F511-0E2B3160A68C}"/>
              </a:ext>
            </a:extLst>
          </p:cNvPr>
          <p:cNvPicPr>
            <a:picLocks noChangeAspect="1"/>
          </p:cNvPicPr>
          <p:nvPr/>
        </p:nvPicPr>
        <p:blipFill>
          <a:blip r:embed="rId8">
            <a:alphaModFix amt="50000"/>
            <a:extLst>
              <a:ext uri="{96DAC541-7B7A-43D3-8B79-37D633B846F1}">
                <asvg:svgBlip xmlns:asvg="http://schemas.microsoft.com/office/drawing/2016/SVG/main" r:embed="rId9"/>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2182756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 👤</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2D2F434-C1D2-77FF-E647-F543F054DD9C}"/>
              </a:ext>
            </a:extLst>
          </p:cNvPr>
          <p:cNvGrpSpPr/>
          <p:nvPr/>
        </p:nvGrpSpPr>
        <p:grpSpPr>
          <a:xfrm>
            <a:off x="1021323" y="2698034"/>
            <a:ext cx="2357989" cy="2986522"/>
            <a:chOff x="2421401" y="2059218"/>
            <a:chExt cx="2357989" cy="2986522"/>
          </a:xfrm>
        </p:grpSpPr>
        <p:sp>
          <p:nvSpPr>
            <p:cNvPr id="32" name="Rectangle: Rounded Corners 31">
              <a:extLst>
                <a:ext uri="{FF2B5EF4-FFF2-40B4-BE49-F238E27FC236}">
                  <a16:creationId xmlns:a16="http://schemas.microsoft.com/office/drawing/2014/main" id="{02B0EE8D-1547-E792-75C8-E714FB750834}"/>
                </a:ext>
              </a:extLst>
            </p:cNvPr>
            <p:cNvSpPr/>
            <p:nvPr/>
          </p:nvSpPr>
          <p:spPr>
            <a:xfrm>
              <a:off x="2737283" y="2443748"/>
              <a:ext cx="2042107" cy="2601992"/>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0" name="Graphic 29">
              <a:extLst>
                <a:ext uri="{FF2B5EF4-FFF2-40B4-BE49-F238E27FC236}">
                  <a16:creationId xmlns:a16="http://schemas.microsoft.com/office/drawing/2014/main" id="{30001F17-0823-05E3-D081-F2452EFF02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1401" y="2059218"/>
              <a:ext cx="752708" cy="752708"/>
            </a:xfrm>
            <a:prstGeom prst="rect">
              <a:avLst/>
            </a:prstGeom>
          </p:spPr>
        </p:pic>
      </p:grpSp>
      <p:grpSp>
        <p:nvGrpSpPr>
          <p:cNvPr id="34" name="Group 33">
            <a:extLst>
              <a:ext uri="{FF2B5EF4-FFF2-40B4-BE49-F238E27FC236}">
                <a16:creationId xmlns:a16="http://schemas.microsoft.com/office/drawing/2014/main" id="{2CBAB88A-04F5-EB38-535D-F7F44225F06E}"/>
              </a:ext>
            </a:extLst>
          </p:cNvPr>
          <p:cNvGrpSpPr/>
          <p:nvPr/>
        </p:nvGrpSpPr>
        <p:grpSpPr>
          <a:xfrm>
            <a:off x="434137" y="2164424"/>
            <a:ext cx="3218552" cy="3795822"/>
            <a:chOff x="2549863" y="2242914"/>
            <a:chExt cx="3218552" cy="3795822"/>
          </a:xfrm>
        </p:grpSpPr>
        <p:sp>
          <p:nvSpPr>
            <p:cNvPr id="35" name="Rectangle: Rounded Corners 34">
              <a:extLst>
                <a:ext uri="{FF2B5EF4-FFF2-40B4-BE49-F238E27FC236}">
                  <a16:creationId xmlns:a16="http://schemas.microsoft.com/office/drawing/2014/main" id="{3DE411E4-0651-F828-F0C5-0E8AA51A9E95}"/>
                </a:ext>
              </a:extLst>
            </p:cNvPr>
            <p:cNvSpPr/>
            <p:nvPr/>
          </p:nvSpPr>
          <p:spPr>
            <a:xfrm>
              <a:off x="2763984" y="2510611"/>
              <a:ext cx="3004431" cy="3528125"/>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6" name="Graphic 35">
              <a:extLst>
                <a:ext uri="{FF2B5EF4-FFF2-40B4-BE49-F238E27FC236}">
                  <a16:creationId xmlns:a16="http://schemas.microsoft.com/office/drawing/2014/main" id="{AAB64BC7-3153-C62B-A513-D361A3873A6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49863" y="2242914"/>
              <a:ext cx="801308" cy="801308"/>
            </a:xfrm>
            <a:prstGeom prst="rect">
              <a:avLst/>
            </a:prstGeom>
          </p:spPr>
        </p:pic>
      </p:grpSp>
      <p:grpSp>
        <p:nvGrpSpPr>
          <p:cNvPr id="26" name="Group 25">
            <a:extLst>
              <a:ext uri="{FF2B5EF4-FFF2-40B4-BE49-F238E27FC236}">
                <a16:creationId xmlns:a16="http://schemas.microsoft.com/office/drawing/2014/main" id="{40DB0DF6-1681-3ED1-9B47-EAA28697A4FE}"/>
              </a:ext>
            </a:extLst>
          </p:cNvPr>
          <p:cNvGrpSpPr/>
          <p:nvPr/>
        </p:nvGrpSpPr>
        <p:grpSpPr>
          <a:xfrm>
            <a:off x="1213120" y="3259360"/>
            <a:ext cx="2372128" cy="2199585"/>
            <a:chOff x="2082577" y="2184705"/>
            <a:chExt cx="2372128" cy="2199585"/>
          </a:xfrm>
        </p:grpSpPr>
        <p:pic>
          <p:nvPicPr>
            <p:cNvPr id="6" name="Graphic 5">
              <a:extLst>
                <a:ext uri="{FF2B5EF4-FFF2-40B4-BE49-F238E27FC236}">
                  <a16:creationId xmlns:a16="http://schemas.microsoft.com/office/drawing/2014/main" id="{AE385FB8-1167-4E51-74BE-1DEB5FDB543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D5C1D1BB-F341-40EC-1C20-DCE257DEE6D6}"/>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9" name="Group 38">
            <a:extLst>
              <a:ext uri="{FF2B5EF4-FFF2-40B4-BE49-F238E27FC236}">
                <a16:creationId xmlns:a16="http://schemas.microsoft.com/office/drawing/2014/main" id="{A8F07AEA-8C35-F4F3-7594-730368387A06}"/>
              </a:ext>
            </a:extLst>
          </p:cNvPr>
          <p:cNvGrpSpPr/>
          <p:nvPr/>
        </p:nvGrpSpPr>
        <p:grpSpPr>
          <a:xfrm>
            <a:off x="7778479" y="3615096"/>
            <a:ext cx="2372128" cy="1768256"/>
            <a:chOff x="7242358" y="2540441"/>
            <a:chExt cx="2372128" cy="1768256"/>
          </a:xfrm>
        </p:grpSpPr>
        <p:pic>
          <p:nvPicPr>
            <p:cNvPr id="11" name="Graphic 10">
              <a:extLst>
                <a:ext uri="{FF2B5EF4-FFF2-40B4-BE49-F238E27FC236}">
                  <a16:creationId xmlns:a16="http://schemas.microsoft.com/office/drawing/2014/main" id="{2C7E6DEC-1A8D-5C2B-D56D-372E51D39FC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737297" y="2954657"/>
              <a:ext cx="1382250" cy="1354040"/>
            </a:xfrm>
            <a:prstGeom prst="rect">
              <a:avLst/>
            </a:prstGeom>
          </p:spPr>
        </p:pic>
        <p:sp>
          <p:nvSpPr>
            <p:cNvPr id="12" name="TextBox 11">
              <a:extLst>
                <a:ext uri="{FF2B5EF4-FFF2-40B4-BE49-F238E27FC236}">
                  <a16:creationId xmlns:a16="http://schemas.microsoft.com/office/drawing/2014/main" id="{A3F23CB3-58F5-6EDF-18C9-CC492C2854A2}"/>
                </a:ext>
              </a:extLst>
            </p:cNvPr>
            <p:cNvSpPr txBox="1"/>
            <p:nvPr/>
          </p:nvSpPr>
          <p:spPr>
            <a:xfrm>
              <a:off x="7242358" y="2540441"/>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GitHub Action</a:t>
              </a:r>
            </a:p>
          </p:txBody>
        </p:sp>
      </p:grpSp>
      <p:cxnSp>
        <p:nvCxnSpPr>
          <p:cNvPr id="15" name="Straight Connector 14">
            <a:extLst>
              <a:ext uri="{FF2B5EF4-FFF2-40B4-BE49-F238E27FC236}">
                <a16:creationId xmlns:a16="http://schemas.microsoft.com/office/drawing/2014/main" id="{0E99BA2D-556A-D125-8B99-61280B4DCB97}"/>
              </a:ext>
            </a:extLst>
          </p:cNvPr>
          <p:cNvCxnSpPr>
            <a:cxnSpLocks/>
            <a:stCxn id="6" idx="3"/>
          </p:cNvCxnSpPr>
          <p:nvPr/>
        </p:nvCxnSpPr>
        <p:spPr>
          <a:xfrm>
            <a:off x="3142372" y="4715758"/>
            <a:ext cx="4926972" cy="0"/>
          </a:xfrm>
          <a:prstGeom prst="line">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1E385CF-FDE8-703C-3FBA-94FD8AEBEBB0}"/>
              </a:ext>
            </a:extLst>
          </p:cNvPr>
          <p:cNvGrpSpPr/>
          <p:nvPr/>
        </p:nvGrpSpPr>
        <p:grpSpPr>
          <a:xfrm>
            <a:off x="1337205" y="3704546"/>
            <a:ext cx="2123954" cy="1616989"/>
            <a:chOff x="2206662" y="2629891"/>
            <a:chExt cx="2123954" cy="1616989"/>
          </a:xfrm>
        </p:grpSpPr>
        <p:pic>
          <p:nvPicPr>
            <p:cNvPr id="23" name="Graphic 22">
              <a:extLst>
                <a:ext uri="{FF2B5EF4-FFF2-40B4-BE49-F238E27FC236}">
                  <a16:creationId xmlns:a16="http://schemas.microsoft.com/office/drawing/2014/main" id="{DE1AFD48-48BA-2FD7-B7D8-3FF58BD363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62862" y="3035326"/>
              <a:ext cx="1211554" cy="1211554"/>
            </a:xfrm>
            <a:prstGeom prst="rect">
              <a:avLst/>
            </a:prstGeom>
          </p:spPr>
        </p:pic>
        <p:sp>
          <p:nvSpPr>
            <p:cNvPr id="24" name="TextBox 23">
              <a:extLst>
                <a:ext uri="{FF2B5EF4-FFF2-40B4-BE49-F238E27FC236}">
                  <a16:creationId xmlns:a16="http://schemas.microsoft.com/office/drawing/2014/main" id="{0F8CFC93-0455-97DB-9AC9-A619F1D24558}"/>
                </a:ext>
              </a:extLst>
            </p:cNvPr>
            <p:cNvSpPr txBox="1"/>
            <p:nvPr/>
          </p:nvSpPr>
          <p:spPr>
            <a:xfrm>
              <a:off x="2206662" y="26298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sp>
        <p:nvSpPr>
          <p:cNvPr id="27" name="TextBox 26">
            <a:extLst>
              <a:ext uri="{FF2B5EF4-FFF2-40B4-BE49-F238E27FC236}">
                <a16:creationId xmlns:a16="http://schemas.microsoft.com/office/drawing/2014/main" id="{E83A88FF-5E37-3F3B-CDEA-A4A2F2D25FF4}"/>
              </a:ext>
            </a:extLst>
          </p:cNvPr>
          <p:cNvSpPr txBox="1"/>
          <p:nvPr/>
        </p:nvSpPr>
        <p:spPr>
          <a:xfrm>
            <a:off x="5142684" y="4303600"/>
            <a:ext cx="1278332" cy="400110"/>
          </a:xfrm>
          <a:prstGeom prst="rect">
            <a:avLst/>
          </a:prstGeom>
          <a:noFill/>
        </p:spPr>
        <p:txBody>
          <a:bodyPr wrap="square" rtlCol="0">
            <a:spAutoFit/>
          </a:bodyPr>
          <a:lstStyle/>
          <a:p>
            <a:pPr algn="ctr"/>
            <a:r>
              <a:rPr lang="en-US" sz="2000" dirty="0">
                <a:latin typeface="Ubuntu Condensed" panose="020B0506030602030204" pitchFamily="34" charset="0"/>
              </a:rPr>
              <a:t>Secret 📝</a:t>
            </a:r>
            <a:endParaRPr lang="en-SE" sz="2000" dirty="0">
              <a:latin typeface="Ubuntu Condensed" panose="020B0506030602030204" pitchFamily="34" charset="0"/>
            </a:endParaRPr>
          </a:p>
        </p:txBody>
      </p:sp>
      <p:grpSp>
        <p:nvGrpSpPr>
          <p:cNvPr id="43" name="Group 42">
            <a:extLst>
              <a:ext uri="{FF2B5EF4-FFF2-40B4-BE49-F238E27FC236}">
                <a16:creationId xmlns:a16="http://schemas.microsoft.com/office/drawing/2014/main" id="{6328F8E6-D324-03C9-E4DA-8DE29BA3DB4E}"/>
              </a:ext>
            </a:extLst>
          </p:cNvPr>
          <p:cNvGrpSpPr/>
          <p:nvPr/>
        </p:nvGrpSpPr>
        <p:grpSpPr>
          <a:xfrm>
            <a:off x="4237903" y="4187825"/>
            <a:ext cx="2728754" cy="523220"/>
            <a:chOff x="4609891" y="3113170"/>
            <a:chExt cx="2728754" cy="523220"/>
          </a:xfrm>
        </p:grpSpPr>
        <p:sp>
          <p:nvSpPr>
            <p:cNvPr id="40" name="TextBox 39">
              <a:extLst>
                <a:ext uri="{FF2B5EF4-FFF2-40B4-BE49-F238E27FC236}">
                  <a16:creationId xmlns:a16="http://schemas.microsoft.com/office/drawing/2014/main" id="{7C56DEA5-489F-37B1-8045-DB96C69A3E74}"/>
                </a:ext>
              </a:extLst>
            </p:cNvPr>
            <p:cNvSpPr txBox="1"/>
            <p:nvPr/>
          </p:nvSpPr>
          <p:spPr>
            <a:xfrm>
              <a:off x="4609891" y="3231567"/>
              <a:ext cx="2529344" cy="400110"/>
            </a:xfrm>
            <a:prstGeom prst="rect">
              <a:avLst/>
            </a:prstGeom>
            <a:noFill/>
          </p:spPr>
          <p:txBody>
            <a:bodyPr wrap="square" rtlCol="0">
              <a:spAutoFit/>
            </a:bodyPr>
            <a:lstStyle/>
            <a:p>
              <a:pPr algn="ctr"/>
              <a:r>
                <a:rPr lang="en-US" sz="2000" dirty="0">
                  <a:latin typeface="Ubuntu Condensed" panose="020B0506030602030204" pitchFamily="34" charset="0"/>
                </a:rPr>
                <a:t>Federated Credential</a:t>
              </a:r>
              <a:endParaRPr lang="en-SE" sz="2000" dirty="0">
                <a:latin typeface="Ubuntu Condensed" panose="020B0506030602030204" pitchFamily="34" charset="0"/>
              </a:endParaRPr>
            </a:p>
          </p:txBody>
        </p:sp>
        <p:sp>
          <p:nvSpPr>
            <p:cNvPr id="42" name="TextBox 41">
              <a:extLst>
                <a:ext uri="{FF2B5EF4-FFF2-40B4-BE49-F238E27FC236}">
                  <a16:creationId xmlns:a16="http://schemas.microsoft.com/office/drawing/2014/main" id="{0465B902-D408-8B2B-0438-ECBE5FC6C531}"/>
                </a:ext>
              </a:extLst>
            </p:cNvPr>
            <p:cNvSpPr txBox="1"/>
            <p:nvPr/>
          </p:nvSpPr>
          <p:spPr>
            <a:xfrm>
              <a:off x="6870840" y="3113170"/>
              <a:ext cx="467805" cy="523220"/>
            </a:xfrm>
            <a:prstGeom prst="rect">
              <a:avLst/>
            </a:prstGeom>
            <a:noFill/>
          </p:spPr>
          <p:txBody>
            <a:bodyPr wrap="square">
              <a:spAutoFit/>
            </a:bodyPr>
            <a:lstStyle/>
            <a:p>
              <a:pPr algn="ctr"/>
              <a:r>
                <a:rPr lang="en-US" sz="2800" dirty="0">
                  <a:latin typeface="Ubuntu Condensed" panose="020B0506030602030204" pitchFamily="34" charset="0"/>
                </a:rPr>
                <a:t>🪪</a:t>
              </a:r>
              <a:endParaRPr lang="en-SE" sz="2800" dirty="0"/>
            </a:p>
          </p:txBody>
        </p:sp>
      </p:grpSp>
      <p:grpSp>
        <p:nvGrpSpPr>
          <p:cNvPr id="44" name="Group 43">
            <a:extLst>
              <a:ext uri="{FF2B5EF4-FFF2-40B4-BE49-F238E27FC236}">
                <a16:creationId xmlns:a16="http://schemas.microsoft.com/office/drawing/2014/main" id="{933E1D9A-4FCD-7790-7CDF-E71417E81B2A}"/>
              </a:ext>
            </a:extLst>
          </p:cNvPr>
          <p:cNvGrpSpPr/>
          <p:nvPr/>
        </p:nvGrpSpPr>
        <p:grpSpPr>
          <a:xfrm>
            <a:off x="4934652" y="180099"/>
            <a:ext cx="2219009" cy="3079261"/>
            <a:chOff x="4931700" y="349739"/>
            <a:chExt cx="2219009" cy="3079261"/>
          </a:xfrm>
        </p:grpSpPr>
        <p:sp>
          <p:nvSpPr>
            <p:cNvPr id="45" name="Rectangle: Rounded Corners 44">
              <a:extLst>
                <a:ext uri="{FF2B5EF4-FFF2-40B4-BE49-F238E27FC236}">
                  <a16:creationId xmlns:a16="http://schemas.microsoft.com/office/drawing/2014/main" id="{90E88F66-7639-D6CD-769D-3A453D501F49}"/>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7" name="TextBox 46">
              <a:extLst>
                <a:ext uri="{FF2B5EF4-FFF2-40B4-BE49-F238E27FC236}">
                  <a16:creationId xmlns:a16="http://schemas.microsoft.com/office/drawing/2014/main" id="{CDB1D225-1DC6-543B-1271-9554412A277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grpSp>
      <p:grpSp>
        <p:nvGrpSpPr>
          <p:cNvPr id="51" name="Group 50">
            <a:extLst>
              <a:ext uri="{FF2B5EF4-FFF2-40B4-BE49-F238E27FC236}">
                <a16:creationId xmlns:a16="http://schemas.microsoft.com/office/drawing/2014/main" id="{D8E2B38C-D8C5-6C12-ECC0-B488351C8946}"/>
              </a:ext>
            </a:extLst>
          </p:cNvPr>
          <p:cNvGrpSpPr/>
          <p:nvPr/>
        </p:nvGrpSpPr>
        <p:grpSpPr>
          <a:xfrm>
            <a:off x="1088496" y="423013"/>
            <a:ext cx="2123954" cy="1401624"/>
            <a:chOff x="9919722" y="1777935"/>
            <a:chExt cx="2123954" cy="1401624"/>
          </a:xfrm>
        </p:grpSpPr>
        <p:sp>
          <p:nvSpPr>
            <p:cNvPr id="53" name="TextBox 52">
              <a:extLst>
                <a:ext uri="{FF2B5EF4-FFF2-40B4-BE49-F238E27FC236}">
                  <a16:creationId xmlns:a16="http://schemas.microsoft.com/office/drawing/2014/main" id="{DC58D867-FA15-B399-8425-5A9C844A1116}"/>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54" name="TextBox 53">
              <a:extLst>
                <a:ext uri="{FF2B5EF4-FFF2-40B4-BE49-F238E27FC236}">
                  <a16:creationId xmlns:a16="http://schemas.microsoft.com/office/drawing/2014/main" id="{C8D2AE27-3403-0728-0352-48A7A8913F14}"/>
                </a:ext>
              </a:extLst>
            </p:cNvPr>
            <p:cNvSpPr txBox="1"/>
            <p:nvPr/>
          </p:nvSpPr>
          <p:spPr>
            <a:xfrm>
              <a:off x="9919722" y="1777935"/>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IT Operator</a:t>
              </a:r>
              <a:endParaRPr lang="en-SE" sz="2000" dirty="0">
                <a:latin typeface="Ubuntu Condensed" panose="020B0506030602030204" pitchFamily="34" charset="0"/>
              </a:endParaRPr>
            </a:p>
          </p:txBody>
        </p:sp>
      </p:grpSp>
      <p:cxnSp>
        <p:nvCxnSpPr>
          <p:cNvPr id="57" name="Straight Connector 56">
            <a:extLst>
              <a:ext uri="{FF2B5EF4-FFF2-40B4-BE49-F238E27FC236}">
                <a16:creationId xmlns:a16="http://schemas.microsoft.com/office/drawing/2014/main" id="{AE75EDD2-F3AF-2FC6-04C2-425AF36F51E2}"/>
              </a:ext>
            </a:extLst>
          </p:cNvPr>
          <p:cNvCxnSpPr>
            <a:cxnSpLocks/>
            <a:stCxn id="53" idx="3"/>
            <a:endCxn id="45" idx="1"/>
          </p:cNvCxnSpPr>
          <p:nvPr/>
        </p:nvCxnSpPr>
        <p:spPr>
          <a:xfrm>
            <a:off x="2689634" y="1270639"/>
            <a:ext cx="2245018" cy="679924"/>
          </a:xfrm>
          <a:prstGeom prst="bentConnector3">
            <a:avLst>
              <a:gd name="adj1" fmla="val 50000"/>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FE897E9-4F55-4B6F-E528-7640C6BE2F01}"/>
              </a:ext>
            </a:extLst>
          </p:cNvPr>
          <p:cNvCxnSpPr>
            <a:cxnSpLocks/>
            <a:stCxn id="53" idx="1"/>
            <a:endCxn id="36" idx="0"/>
          </p:cNvCxnSpPr>
          <p:nvPr/>
        </p:nvCxnSpPr>
        <p:spPr>
          <a:xfrm rot="10800000" flipV="1">
            <a:off x="834792" y="1270638"/>
            <a:ext cx="776521" cy="893785"/>
          </a:xfrm>
          <a:prstGeom prst="bentConnector2">
            <a:avLst/>
          </a:prstGeom>
          <a:ln w="2857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28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xit" presetSubtype="0" fill="hold" grpId="0" nodeType="with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xit" presetSubtype="0" fill="hold" nodeType="with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 👥</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B263-F9CD-526E-20A9-7200690568C1}"/>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4A1BC34D-F86C-7FBA-4BEC-7C1151CA2ABB}"/>
              </a:ext>
            </a:extLst>
          </p:cNvPr>
          <p:cNvGrpSpPr/>
          <p:nvPr/>
        </p:nvGrpSpPr>
        <p:grpSpPr>
          <a:xfrm>
            <a:off x="4871715" y="3775079"/>
            <a:ext cx="2372128" cy="2199585"/>
            <a:chOff x="2082577" y="2184705"/>
            <a:chExt cx="2372128" cy="2199585"/>
          </a:xfrm>
        </p:grpSpPr>
        <p:pic>
          <p:nvPicPr>
            <p:cNvPr id="6" name="Graphic 5">
              <a:extLst>
                <a:ext uri="{FF2B5EF4-FFF2-40B4-BE49-F238E27FC236}">
                  <a16:creationId xmlns:a16="http://schemas.microsoft.com/office/drawing/2014/main" id="{F962F9D4-663F-130D-9F17-E714F1768A5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E2032EC6-79BB-7030-CAD6-BB405F4927A4}"/>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1" name="Group 30">
            <a:extLst>
              <a:ext uri="{FF2B5EF4-FFF2-40B4-BE49-F238E27FC236}">
                <a16:creationId xmlns:a16="http://schemas.microsoft.com/office/drawing/2014/main" id="{BBC66932-1153-958E-BCC8-CA9EDAEFC67D}"/>
              </a:ext>
            </a:extLst>
          </p:cNvPr>
          <p:cNvGrpSpPr/>
          <p:nvPr/>
        </p:nvGrpSpPr>
        <p:grpSpPr>
          <a:xfrm>
            <a:off x="6800967" y="358725"/>
            <a:ext cx="2743529" cy="4872752"/>
            <a:chOff x="6800967" y="358725"/>
            <a:chExt cx="2743529" cy="4872752"/>
          </a:xfrm>
        </p:grpSpPr>
        <p:pic>
          <p:nvPicPr>
            <p:cNvPr id="11" name="Graphic 10">
              <a:extLst>
                <a:ext uri="{FF2B5EF4-FFF2-40B4-BE49-F238E27FC236}">
                  <a16:creationId xmlns:a16="http://schemas.microsoft.com/office/drawing/2014/main" id="{54C94494-8347-2473-CCCD-93DCA82D1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7307" y="758836"/>
              <a:ext cx="1382250" cy="1382250"/>
            </a:xfrm>
            <a:prstGeom prst="rect">
              <a:avLst/>
            </a:prstGeom>
          </p:spPr>
        </p:pic>
        <p:sp>
          <p:nvSpPr>
            <p:cNvPr id="12" name="TextBox 11">
              <a:extLst>
                <a:ext uri="{FF2B5EF4-FFF2-40B4-BE49-F238E27FC236}">
                  <a16:creationId xmlns:a16="http://schemas.microsoft.com/office/drawing/2014/main" id="{41593E60-1FD0-DF4B-E6EF-67A028362F51}"/>
                </a:ext>
              </a:extLst>
            </p:cNvPr>
            <p:cNvSpPr txBox="1"/>
            <p:nvPr/>
          </p:nvSpPr>
          <p:spPr>
            <a:xfrm>
              <a:off x="7172368" y="358725"/>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App Service</a:t>
              </a:r>
              <a:endParaRPr lang="en-SE" sz="2000" dirty="0">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D57DB0D4-7729-1845-5FF4-69557AFB4D91}"/>
                </a:ext>
              </a:extLst>
            </p:cNvPr>
            <p:cNvCxnSpPr>
              <a:cxnSpLocks/>
              <a:stCxn id="6" idx="3"/>
              <a:endCxn id="11" idx="2"/>
            </p:cNvCxnSpPr>
            <p:nvPr/>
          </p:nvCxnSpPr>
          <p:spPr>
            <a:xfrm flipV="1">
              <a:off x="6800967" y="2141086"/>
              <a:ext cx="1557465" cy="3090391"/>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85DB993-D293-1030-885D-9AE792E02E84}"/>
              </a:ext>
            </a:extLst>
          </p:cNvPr>
          <p:cNvGrpSpPr/>
          <p:nvPr/>
        </p:nvGrpSpPr>
        <p:grpSpPr>
          <a:xfrm>
            <a:off x="6800967" y="4683767"/>
            <a:ext cx="3304749" cy="1782360"/>
            <a:chOff x="6800967" y="4683767"/>
            <a:chExt cx="3304749" cy="1782360"/>
          </a:xfrm>
        </p:grpSpPr>
        <p:pic>
          <p:nvPicPr>
            <p:cNvPr id="9" name="Graphic 8">
              <a:extLst>
                <a:ext uri="{FF2B5EF4-FFF2-40B4-BE49-F238E27FC236}">
                  <a16:creationId xmlns:a16="http://schemas.microsoft.com/office/drawing/2014/main" id="{22A6CDA9-67B7-674B-C16A-2346C1E2A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8527" y="5083877"/>
              <a:ext cx="1382250" cy="1382250"/>
            </a:xfrm>
            <a:prstGeom prst="rect">
              <a:avLst/>
            </a:prstGeom>
          </p:spPr>
        </p:pic>
        <p:sp>
          <p:nvSpPr>
            <p:cNvPr id="13" name="TextBox 12">
              <a:extLst>
                <a:ext uri="{FF2B5EF4-FFF2-40B4-BE49-F238E27FC236}">
                  <a16:creationId xmlns:a16="http://schemas.microsoft.com/office/drawing/2014/main" id="{C018F7EE-6E12-80A3-FFE1-2F54DEE89E80}"/>
                </a:ext>
              </a:extLst>
            </p:cNvPr>
            <p:cNvSpPr txBox="1"/>
            <p:nvPr/>
          </p:nvSpPr>
          <p:spPr>
            <a:xfrm>
              <a:off x="7733588" y="4683767"/>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Virtual Machine</a:t>
              </a:r>
              <a:endParaRPr lang="en-SE" sz="2000" dirty="0">
                <a:latin typeface="Ubuntu Condensed" panose="020B0506030602030204" pitchFamily="34" charset="0"/>
              </a:endParaRPr>
            </a:p>
          </p:txBody>
        </p:sp>
        <p:cxnSp>
          <p:nvCxnSpPr>
            <p:cNvPr id="20" name="Straight Connector 19">
              <a:extLst>
                <a:ext uri="{FF2B5EF4-FFF2-40B4-BE49-F238E27FC236}">
                  <a16:creationId xmlns:a16="http://schemas.microsoft.com/office/drawing/2014/main" id="{C9FBF46D-0961-8BEB-7292-DA9DF26419F1}"/>
                </a:ext>
              </a:extLst>
            </p:cNvPr>
            <p:cNvCxnSpPr>
              <a:cxnSpLocks/>
              <a:stCxn id="6" idx="3"/>
              <a:endCxn id="9" idx="1"/>
            </p:cNvCxnSpPr>
            <p:nvPr/>
          </p:nvCxnSpPr>
          <p:spPr>
            <a:xfrm>
              <a:off x="6800967" y="5231477"/>
              <a:ext cx="1427560" cy="543525"/>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045875E-F2AB-74A6-80FE-AB84FC416ED3}"/>
              </a:ext>
            </a:extLst>
          </p:cNvPr>
          <p:cNvGrpSpPr/>
          <p:nvPr/>
        </p:nvGrpSpPr>
        <p:grpSpPr>
          <a:xfrm>
            <a:off x="6800967" y="2274949"/>
            <a:ext cx="4620718" cy="2956528"/>
            <a:chOff x="6800967" y="2274949"/>
            <a:chExt cx="4620718" cy="2956528"/>
          </a:xfrm>
        </p:grpSpPr>
        <p:pic>
          <p:nvPicPr>
            <p:cNvPr id="10" name="Graphic 9">
              <a:extLst>
                <a:ext uri="{FF2B5EF4-FFF2-40B4-BE49-F238E27FC236}">
                  <a16:creationId xmlns:a16="http://schemas.microsoft.com/office/drawing/2014/main" id="{277E5233-44E6-289E-FA03-16C1B0E671B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544496" y="2675059"/>
              <a:ext cx="1382250" cy="1382250"/>
            </a:xfrm>
            <a:prstGeom prst="rect">
              <a:avLst/>
            </a:prstGeom>
          </p:spPr>
        </p:pic>
        <p:sp>
          <p:nvSpPr>
            <p:cNvPr id="17" name="TextBox 16">
              <a:extLst>
                <a:ext uri="{FF2B5EF4-FFF2-40B4-BE49-F238E27FC236}">
                  <a16:creationId xmlns:a16="http://schemas.microsoft.com/office/drawing/2014/main" id="{9CCB2039-5551-4EB5-387C-1D43E27E1B50}"/>
                </a:ext>
              </a:extLst>
            </p:cNvPr>
            <p:cNvSpPr txBox="1"/>
            <p:nvPr/>
          </p:nvSpPr>
          <p:spPr>
            <a:xfrm>
              <a:off x="9049557" y="2274949"/>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Kubernetes Cluster</a:t>
              </a:r>
              <a:endParaRPr lang="en-SE" sz="2000" dirty="0">
                <a:latin typeface="Ubuntu Condensed" panose="020B0506030602030204" pitchFamily="34" charset="0"/>
              </a:endParaRPr>
            </a:p>
          </p:txBody>
        </p:sp>
        <p:cxnSp>
          <p:nvCxnSpPr>
            <p:cNvPr id="18" name="Straight Connector 17">
              <a:extLst>
                <a:ext uri="{FF2B5EF4-FFF2-40B4-BE49-F238E27FC236}">
                  <a16:creationId xmlns:a16="http://schemas.microsoft.com/office/drawing/2014/main" id="{50C8183B-EDC4-9DE6-14B7-F8579CA022C6}"/>
                </a:ext>
              </a:extLst>
            </p:cNvPr>
            <p:cNvCxnSpPr>
              <a:cxnSpLocks/>
              <a:stCxn id="6" idx="3"/>
              <a:endCxn id="10" idx="1"/>
            </p:cNvCxnSpPr>
            <p:nvPr/>
          </p:nvCxnSpPr>
          <p:spPr>
            <a:xfrm flipV="1">
              <a:off x="6800967" y="3366184"/>
              <a:ext cx="2743529" cy="1865293"/>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E446B57-BEA8-7B6C-9A3F-787F6942DDE4}"/>
              </a:ext>
            </a:extLst>
          </p:cNvPr>
          <p:cNvGrpSpPr/>
          <p:nvPr/>
        </p:nvGrpSpPr>
        <p:grpSpPr>
          <a:xfrm>
            <a:off x="285152" y="0"/>
            <a:ext cx="2392855" cy="3306467"/>
            <a:chOff x="4931700" y="349739"/>
            <a:chExt cx="2392855" cy="3306467"/>
          </a:xfrm>
        </p:grpSpPr>
        <p:sp>
          <p:nvSpPr>
            <p:cNvPr id="35" name="Rectangle: Rounded Corners 34">
              <a:extLst>
                <a:ext uri="{FF2B5EF4-FFF2-40B4-BE49-F238E27FC236}">
                  <a16:creationId xmlns:a16="http://schemas.microsoft.com/office/drawing/2014/main" id="{E4C255E3-3294-BD6F-DC20-27C0D9F9E3C1}"/>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36" name="Rectangle: Rounded Corners 35">
              <a:extLst>
                <a:ext uri="{FF2B5EF4-FFF2-40B4-BE49-F238E27FC236}">
                  <a16:creationId xmlns:a16="http://schemas.microsoft.com/office/drawing/2014/main" id="{8061EF01-DCDC-E9C2-593D-E38218D8F48F}"/>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7" name="TextBox 36">
              <a:extLst>
                <a:ext uri="{FF2B5EF4-FFF2-40B4-BE49-F238E27FC236}">
                  <a16:creationId xmlns:a16="http://schemas.microsoft.com/office/drawing/2014/main" id="{A7152B03-654E-C266-0DC5-0E15622E5A61}"/>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38" name="Graphic 37">
              <a:extLst>
                <a:ext uri="{FF2B5EF4-FFF2-40B4-BE49-F238E27FC236}">
                  <a16:creationId xmlns:a16="http://schemas.microsoft.com/office/drawing/2014/main" id="{66F285C4-040D-87A3-1FBF-B3BF2B4376F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592436" y="2971341"/>
              <a:ext cx="658718" cy="658718"/>
            </a:xfrm>
            <a:prstGeom prst="rect">
              <a:avLst/>
            </a:prstGeom>
          </p:spPr>
        </p:pic>
      </p:grpSp>
      <p:grpSp>
        <p:nvGrpSpPr>
          <p:cNvPr id="39" name="Group 38">
            <a:extLst>
              <a:ext uri="{FF2B5EF4-FFF2-40B4-BE49-F238E27FC236}">
                <a16:creationId xmlns:a16="http://schemas.microsoft.com/office/drawing/2014/main" id="{54E65D21-BF3C-B51A-25A4-C84193443FE5}"/>
              </a:ext>
            </a:extLst>
          </p:cNvPr>
          <p:cNvGrpSpPr/>
          <p:nvPr/>
        </p:nvGrpSpPr>
        <p:grpSpPr>
          <a:xfrm>
            <a:off x="220203" y="3105408"/>
            <a:ext cx="4384794" cy="3679426"/>
            <a:chOff x="4931699" y="349739"/>
            <a:chExt cx="4384794" cy="3679426"/>
          </a:xfrm>
        </p:grpSpPr>
        <p:sp>
          <p:nvSpPr>
            <p:cNvPr id="40" name="Rectangle: Rounded Corners 39">
              <a:extLst>
                <a:ext uri="{FF2B5EF4-FFF2-40B4-BE49-F238E27FC236}">
                  <a16:creationId xmlns:a16="http://schemas.microsoft.com/office/drawing/2014/main" id="{18E27078-8899-A8E4-D0ED-3629878ED746}"/>
                </a:ext>
              </a:extLst>
            </p:cNvPr>
            <p:cNvSpPr/>
            <p:nvPr/>
          </p:nvSpPr>
          <p:spPr>
            <a:xfrm>
              <a:off x="4931699" y="811405"/>
              <a:ext cx="4143688" cy="30903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err="1">
                  <a:latin typeface="Ubuntu Condensed" panose="020B0506030602030204" pitchFamily="34" charset="0"/>
                </a:rPr>
                <a:t>AcrPull</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Microsoft.ContainerRegistry</a:t>
              </a:r>
              <a:r>
                <a:rPr lang="en-US" dirty="0">
                  <a:latin typeface="Ubuntu Condensed" panose="020B0506030602030204" pitchFamily="34" charset="0"/>
                </a:rPr>
                <a:t>/registries/pull/read”</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1" name="Rectangle: Rounded Corners 40">
              <a:extLst>
                <a:ext uri="{FF2B5EF4-FFF2-40B4-BE49-F238E27FC236}">
                  <a16:creationId xmlns:a16="http://schemas.microsoft.com/office/drawing/2014/main" id="{50399970-FC0E-2A73-37E7-E8B5CC431A26}"/>
                </a:ext>
              </a:extLst>
            </p:cNvPr>
            <p:cNvSpPr/>
            <p:nvPr/>
          </p:nvSpPr>
          <p:spPr>
            <a:xfrm>
              <a:off x="8498246" y="3318153"/>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TextBox 41">
              <a:extLst>
                <a:ext uri="{FF2B5EF4-FFF2-40B4-BE49-F238E27FC236}">
                  <a16:creationId xmlns:a16="http://schemas.microsoft.com/office/drawing/2014/main" id="{B5FFFDD9-A847-B297-8658-9B4901B4505E}"/>
                </a:ext>
              </a:extLst>
            </p:cNvPr>
            <p:cNvSpPr txBox="1"/>
            <p:nvPr/>
          </p:nvSpPr>
          <p:spPr>
            <a:xfrm>
              <a:off x="5139732" y="349739"/>
              <a:ext cx="1802944" cy="461665"/>
            </a:xfrm>
            <a:prstGeom prst="rect">
              <a:avLst/>
            </a:prstGeom>
            <a:noFill/>
          </p:spPr>
          <p:txBody>
            <a:bodyPr wrap="square">
              <a:spAutoFit/>
            </a:bodyPr>
            <a:lstStyle/>
            <a:p>
              <a:pPr algn="ctr"/>
              <a:r>
                <a:rPr lang="en-US" sz="2400" b="1" dirty="0" err="1">
                  <a:latin typeface="Ubuntu Condensed" panose="020B0506030602030204" pitchFamily="34" charset="0"/>
                </a:rPr>
                <a:t>AcrPull</a:t>
              </a:r>
              <a:endParaRPr lang="en-SE" sz="2400" dirty="0"/>
            </a:p>
          </p:txBody>
        </p:sp>
        <p:pic>
          <p:nvPicPr>
            <p:cNvPr id="43" name="Graphic 42">
              <a:extLst>
                <a:ext uri="{FF2B5EF4-FFF2-40B4-BE49-F238E27FC236}">
                  <a16:creationId xmlns:a16="http://schemas.microsoft.com/office/drawing/2014/main" id="{92C0C60E-945C-6F74-A180-279DF353B40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584374" y="3344300"/>
              <a:ext cx="658718" cy="658718"/>
            </a:xfrm>
            <a:prstGeom prst="rect">
              <a:avLst/>
            </a:prstGeom>
          </p:spPr>
        </p:pic>
      </p:grpSp>
      <p:grpSp>
        <p:nvGrpSpPr>
          <p:cNvPr id="46" name="Group 45">
            <a:extLst>
              <a:ext uri="{FF2B5EF4-FFF2-40B4-BE49-F238E27FC236}">
                <a16:creationId xmlns:a16="http://schemas.microsoft.com/office/drawing/2014/main" id="{BBD0343B-B2E6-2ADF-4245-3269C2CB9D90}"/>
              </a:ext>
            </a:extLst>
          </p:cNvPr>
          <p:cNvGrpSpPr/>
          <p:nvPr/>
        </p:nvGrpSpPr>
        <p:grpSpPr>
          <a:xfrm>
            <a:off x="2960805" y="0"/>
            <a:ext cx="3267140" cy="3460914"/>
            <a:chOff x="4931700" y="349739"/>
            <a:chExt cx="3267140" cy="3460914"/>
          </a:xfrm>
        </p:grpSpPr>
        <p:sp>
          <p:nvSpPr>
            <p:cNvPr id="47" name="Rectangle: Rounded Corners 46">
              <a:extLst>
                <a:ext uri="{FF2B5EF4-FFF2-40B4-BE49-F238E27FC236}">
                  <a16:creationId xmlns:a16="http://schemas.microsoft.com/office/drawing/2014/main" id="{D67006A4-0B76-527C-0D64-92E6F5C661BB}"/>
                </a:ext>
              </a:extLst>
            </p:cNvPr>
            <p:cNvSpPr/>
            <p:nvPr/>
          </p:nvSpPr>
          <p:spPr>
            <a:xfrm>
              <a:off x="4931700" y="811405"/>
              <a:ext cx="3096974" cy="28448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Key Vault Crypto Officer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r>
                <a:rPr lang="en-US" dirty="0">
                  <a:latin typeface="Ubuntu Condensed" panose="020B0506030602030204" pitchFamily="34" charset="0"/>
                </a:rPr>
                <a:t> …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Microsoft.KeyVault</a:t>
              </a:r>
              <a:r>
                <a:rPr lang="en-US" dirty="0">
                  <a:latin typeface="Ubuntu Condensed" panose="020B0506030602030204" pitchFamily="34" charset="0"/>
                </a:rPr>
                <a:t>/vaults/keys/*",</a:t>
              </a: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8" name="Rectangle: Rounded Corners 47">
              <a:extLst>
                <a:ext uri="{FF2B5EF4-FFF2-40B4-BE49-F238E27FC236}">
                  <a16:creationId xmlns:a16="http://schemas.microsoft.com/office/drawing/2014/main" id="{E67D2515-7C92-54D6-2658-98C398183472}"/>
                </a:ext>
              </a:extLst>
            </p:cNvPr>
            <p:cNvSpPr/>
            <p:nvPr/>
          </p:nvSpPr>
          <p:spPr>
            <a:xfrm>
              <a:off x="7380593" y="3099641"/>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TextBox 48">
              <a:extLst>
                <a:ext uri="{FF2B5EF4-FFF2-40B4-BE49-F238E27FC236}">
                  <a16:creationId xmlns:a16="http://schemas.microsoft.com/office/drawing/2014/main" id="{CD65DA6D-3087-7860-2341-CE378C132F30}"/>
                </a:ext>
              </a:extLst>
            </p:cNvPr>
            <p:cNvSpPr txBox="1"/>
            <p:nvPr/>
          </p:nvSpPr>
          <p:spPr>
            <a:xfrm>
              <a:off x="5014484" y="349739"/>
              <a:ext cx="2931406" cy="461665"/>
            </a:xfrm>
            <a:prstGeom prst="rect">
              <a:avLst/>
            </a:prstGeom>
            <a:noFill/>
          </p:spPr>
          <p:txBody>
            <a:bodyPr wrap="square">
              <a:spAutoFit/>
            </a:bodyPr>
            <a:lstStyle/>
            <a:p>
              <a:pPr algn="ctr"/>
              <a:r>
                <a:rPr lang="en-US" sz="2400" b="1" dirty="0">
                  <a:latin typeface="Ubuntu Condensed" panose="020B0506030602030204" pitchFamily="34" charset="0"/>
                </a:rPr>
                <a:t>Key Vault Crypto Officer</a:t>
              </a:r>
              <a:endParaRPr lang="en-SE" sz="2400" dirty="0"/>
            </a:p>
          </p:txBody>
        </p:sp>
        <p:pic>
          <p:nvPicPr>
            <p:cNvPr id="50" name="Graphic 49">
              <a:extLst>
                <a:ext uri="{FF2B5EF4-FFF2-40B4-BE49-F238E27FC236}">
                  <a16:creationId xmlns:a16="http://schemas.microsoft.com/office/drawing/2014/main" id="{CF958538-971D-BEF8-4043-6DBDF8C036F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466721" y="3125788"/>
              <a:ext cx="658718" cy="658718"/>
            </a:xfrm>
            <a:prstGeom prst="rect">
              <a:avLst/>
            </a:prstGeom>
          </p:spPr>
        </p:pic>
      </p:grpSp>
    </p:spTree>
    <p:extLst>
      <p:ext uri="{BB962C8B-B14F-4D97-AF65-F5344CB8AC3E}">
        <p14:creationId xmlns:p14="http://schemas.microsoft.com/office/powerpoint/2010/main" val="24608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1842940" y="2403447"/>
            <a:ext cx="850612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 ♻️</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 🏴‍☠️</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 🚫</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 🔒</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1F6FF-E2F7-4D9A-B1F4-354B5174EFD6}"/>
              </a:ext>
            </a:extLst>
          </p:cNvPr>
          <p:cNvGrpSpPr/>
          <p:nvPr/>
        </p:nvGrpSpPr>
        <p:grpSpPr>
          <a:xfrm>
            <a:off x="12322629" y="0"/>
            <a:ext cx="775063" cy="2299059"/>
            <a:chOff x="12322629" y="0"/>
            <a:chExt cx="775063" cy="2299059"/>
          </a:xfrm>
        </p:grpSpPr>
        <p:sp>
          <p:nvSpPr>
            <p:cNvPr id="10" name="Rectangle 9">
              <a:extLst>
                <a:ext uri="{FF2B5EF4-FFF2-40B4-BE49-F238E27FC236}">
                  <a16:creationId xmlns:a16="http://schemas.microsoft.com/office/drawing/2014/main" id="{09B51922-E72A-4DD1-B8E7-6103B23B8984}"/>
                </a:ext>
              </a:extLst>
            </p:cNvPr>
            <p:cNvSpPr/>
            <p:nvPr/>
          </p:nvSpPr>
          <p:spPr>
            <a:xfrm>
              <a:off x="12322629" y="1"/>
              <a:ext cx="348343" cy="383177"/>
            </a:xfrm>
            <a:prstGeom prst="rect">
              <a:avLst/>
            </a:prstGeom>
            <a:solidFill>
              <a:srgbClr val="B57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F163043-9372-4703-BD67-263E1BE8C8F2}"/>
                </a:ext>
              </a:extLst>
            </p:cNvPr>
            <p:cNvSpPr/>
            <p:nvPr/>
          </p:nvSpPr>
          <p:spPr>
            <a:xfrm>
              <a:off x="12535989" y="1"/>
              <a:ext cx="348343" cy="383177"/>
            </a:xfrm>
            <a:prstGeom prst="rect">
              <a:avLst/>
            </a:prstGeom>
            <a:solidFill>
              <a:srgbClr val="EEB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70647BC-5C29-4F07-A869-EE21BDACE517}"/>
                </a:ext>
              </a:extLst>
            </p:cNvPr>
            <p:cNvSpPr/>
            <p:nvPr/>
          </p:nvSpPr>
          <p:spPr>
            <a:xfrm>
              <a:off x="12749349" y="0"/>
              <a:ext cx="348343" cy="383177"/>
            </a:xfrm>
            <a:prstGeom prst="rect">
              <a:avLst/>
            </a:prstGeom>
            <a:solidFill>
              <a:srgbClr val="FFC5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415BC0C-A4D3-4CA7-A51E-2AFF26369AFC}"/>
                </a:ext>
              </a:extLst>
            </p:cNvPr>
            <p:cNvSpPr/>
            <p:nvPr/>
          </p:nvSpPr>
          <p:spPr>
            <a:xfrm>
              <a:off x="12322629" y="383178"/>
              <a:ext cx="348343" cy="383177"/>
            </a:xfrm>
            <a:prstGeom prst="rect">
              <a:avLst/>
            </a:prstGeom>
            <a:solidFill>
              <a:srgbClr val="0F94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404B130-18EE-4FA3-B5EA-D408A06213E1}"/>
                </a:ext>
              </a:extLst>
            </p:cNvPr>
            <p:cNvSpPr/>
            <p:nvPr/>
          </p:nvSpPr>
          <p:spPr>
            <a:xfrm>
              <a:off x="12535989" y="383178"/>
              <a:ext cx="348343" cy="383177"/>
            </a:xfrm>
            <a:prstGeom prst="rect">
              <a:avLst/>
            </a:prstGeom>
            <a:solidFill>
              <a:srgbClr val="29A8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8A76BE7-B9E1-46C4-A93D-94ADDA82E9D1}"/>
                </a:ext>
              </a:extLst>
            </p:cNvPr>
            <p:cNvSpPr/>
            <p:nvPr/>
          </p:nvSpPr>
          <p:spPr>
            <a:xfrm>
              <a:off x="12749349" y="383177"/>
              <a:ext cx="348343" cy="383177"/>
            </a:xfrm>
            <a:prstGeom prst="rect">
              <a:avLst/>
            </a:prstGeom>
            <a:solidFill>
              <a:srgbClr val="99DA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7BE9A5-199F-4CF3-B8D9-FFE69DC96F64}"/>
                </a:ext>
              </a:extLst>
            </p:cNvPr>
            <p:cNvSpPr/>
            <p:nvPr/>
          </p:nvSpPr>
          <p:spPr>
            <a:xfrm>
              <a:off x="12322629" y="766354"/>
              <a:ext cx="348343" cy="383177"/>
            </a:xfrm>
            <a:prstGeom prst="rect">
              <a:avLst/>
            </a:prstGeom>
            <a:solidFill>
              <a:srgbClr val="2978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95AE52F-0472-4A98-89C7-027551B5B7A5}"/>
                </a:ext>
              </a:extLst>
            </p:cNvPr>
            <p:cNvSpPr/>
            <p:nvPr/>
          </p:nvSpPr>
          <p:spPr>
            <a:xfrm>
              <a:off x="12535989" y="766354"/>
              <a:ext cx="348343" cy="383177"/>
            </a:xfrm>
            <a:prstGeom prst="rect">
              <a:avLst/>
            </a:prstGeom>
            <a:solidFill>
              <a:srgbClr val="5BBA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7A4017A-E6F1-419A-9440-396337E4190C}"/>
                </a:ext>
              </a:extLst>
            </p:cNvPr>
            <p:cNvSpPr/>
            <p:nvPr/>
          </p:nvSpPr>
          <p:spPr>
            <a:xfrm>
              <a:off x="12749349" y="766353"/>
              <a:ext cx="348343" cy="383177"/>
            </a:xfrm>
            <a:prstGeom prst="rect">
              <a:avLst/>
            </a:prstGeom>
            <a:solidFill>
              <a:srgbClr val="A5D2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E0A5E4D-8CE2-478E-960F-CA0A55A2ED1D}"/>
                </a:ext>
              </a:extLst>
            </p:cNvPr>
            <p:cNvSpPr/>
            <p:nvPr/>
          </p:nvSpPr>
          <p:spPr>
            <a:xfrm>
              <a:off x="12322629" y="1149531"/>
              <a:ext cx="348343" cy="383177"/>
            </a:xfrm>
            <a:prstGeom prst="rect">
              <a:avLst/>
            </a:prstGeom>
            <a:solidFill>
              <a:srgbClr val="921A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13365DE-CD64-4ECC-A3C1-DF1DF71A388E}"/>
                </a:ext>
              </a:extLst>
            </p:cNvPr>
            <p:cNvSpPr/>
            <p:nvPr/>
          </p:nvSpPr>
          <p:spPr>
            <a:xfrm>
              <a:off x="12535989" y="1149531"/>
              <a:ext cx="348343" cy="383177"/>
            </a:xfrm>
            <a:prstGeom prst="rect">
              <a:avLst/>
            </a:prstGeom>
            <a:solidFill>
              <a:srgbClr val="BF25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317DEDC-D012-4AA5-A263-BC07E6A5DFE9}"/>
                </a:ext>
              </a:extLst>
            </p:cNvPr>
            <p:cNvSpPr/>
            <p:nvPr/>
          </p:nvSpPr>
          <p:spPr>
            <a:xfrm>
              <a:off x="12749349" y="1149530"/>
              <a:ext cx="348343" cy="383177"/>
            </a:xfrm>
            <a:prstGeom prst="rect">
              <a:avLst/>
            </a:prstGeom>
            <a:solidFill>
              <a:srgbClr val="EE6F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1324256-78E2-42B9-B3BF-E5EB708AD9D7}"/>
                </a:ext>
              </a:extLst>
            </p:cNvPr>
            <p:cNvSpPr/>
            <p:nvPr/>
          </p:nvSpPr>
          <p:spPr>
            <a:xfrm>
              <a:off x="12322629" y="1532706"/>
              <a:ext cx="348343" cy="383177"/>
            </a:xfrm>
            <a:prstGeom prst="rect">
              <a:avLst/>
            </a:prstGeom>
            <a:solidFill>
              <a:srgbClr val="462D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642D8EA-CD8A-4664-A601-075A56609F90}"/>
                </a:ext>
              </a:extLst>
            </p:cNvPr>
            <p:cNvSpPr/>
            <p:nvPr/>
          </p:nvSpPr>
          <p:spPr>
            <a:xfrm>
              <a:off x="12535989" y="1532706"/>
              <a:ext cx="348343" cy="383177"/>
            </a:xfrm>
            <a:prstGeom prst="rect">
              <a:avLst/>
            </a:prstGeom>
            <a:solidFill>
              <a:srgbClr val="682E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5E3DC83-73B8-4DD1-91EE-046F86AA56F2}"/>
                </a:ext>
              </a:extLst>
            </p:cNvPr>
            <p:cNvSpPr/>
            <p:nvPr/>
          </p:nvSpPr>
          <p:spPr>
            <a:xfrm>
              <a:off x="12749349" y="1532705"/>
              <a:ext cx="348343" cy="383177"/>
            </a:xfrm>
            <a:prstGeom prst="rect">
              <a:avLst/>
            </a:prstGeom>
            <a:solidFill>
              <a:srgbClr val="9944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F3F2F63-FA9A-4095-B01B-8B42B0749BE2}"/>
                </a:ext>
              </a:extLst>
            </p:cNvPr>
            <p:cNvSpPr/>
            <p:nvPr/>
          </p:nvSpPr>
          <p:spPr>
            <a:xfrm>
              <a:off x="12322629" y="1915882"/>
              <a:ext cx="348343" cy="383177"/>
            </a:xfrm>
            <a:prstGeom prst="rect">
              <a:avLst/>
            </a:prstGeom>
            <a:solidFill>
              <a:srgbClr val="4241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09DC8CF-5438-4308-A976-3D63058842B1}"/>
                </a:ext>
              </a:extLst>
            </p:cNvPr>
            <p:cNvSpPr/>
            <p:nvPr/>
          </p:nvSpPr>
          <p:spPr>
            <a:xfrm>
              <a:off x="12535989" y="1915882"/>
              <a:ext cx="348343" cy="383177"/>
            </a:xfrm>
            <a:prstGeom prst="rect">
              <a:avLst/>
            </a:prstGeom>
            <a:solidFill>
              <a:srgbClr val="5E5F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0990EF1-4CD9-40F6-9563-D97D56FCB518}"/>
                </a:ext>
              </a:extLst>
            </p:cNvPr>
            <p:cNvSpPr/>
            <p:nvPr/>
          </p:nvSpPr>
          <p:spPr>
            <a:xfrm>
              <a:off x="12749349" y="1915881"/>
              <a:ext cx="348343" cy="383177"/>
            </a:xfrm>
            <a:prstGeom prst="rect">
              <a:avLst/>
            </a:prstGeom>
            <a:solidFill>
              <a:srgbClr val="939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itle 3">
            <a:extLst>
              <a:ext uri="{FF2B5EF4-FFF2-40B4-BE49-F238E27FC236}">
                <a16:creationId xmlns:a16="http://schemas.microsoft.com/office/drawing/2014/main" id="{9F994454-B812-4C21-B578-46AC13E476CE}"/>
              </a:ext>
            </a:extLst>
          </p:cNvPr>
          <p:cNvSpPr>
            <a:spLocks noGrp="1"/>
          </p:cNvSpPr>
          <p:nvPr>
            <p:ph type="ctrTitle"/>
          </p:nvPr>
        </p:nvSpPr>
        <p:spPr>
          <a:xfrm>
            <a:off x="267509" y="2510835"/>
            <a:ext cx="6603266" cy="3303457"/>
          </a:xfrm>
        </p:spPr>
        <p:txBody>
          <a:bodyPr>
            <a:normAutofit/>
          </a:bodyPr>
          <a:lstStyle/>
          <a:p>
            <a:r>
              <a:rPr lang="en-US" sz="8000" b="0" dirty="0">
                <a:solidFill>
                  <a:schemeClr val="accent1"/>
                </a:solidFill>
                <a:latin typeface="Ubuntu Condensed" panose="020B0506030602030204" pitchFamily="34" charset="0"/>
                <a:cs typeface="Segoe UI" panose="020B0502040204020203" pitchFamily="34" charset="0"/>
              </a:rPr>
              <a:t>Please rate my session</a:t>
            </a:r>
            <a:r>
              <a:rPr lang="pl-PL" sz="8000" b="0" dirty="0">
                <a:solidFill>
                  <a:schemeClr val="accent1"/>
                </a:solidFill>
                <a:latin typeface="Ubuntu Condensed" panose="020B0506030602030204" pitchFamily="34" charset="0"/>
                <a:cs typeface="Segoe UI" panose="020B0502040204020203" pitchFamily="34" charset="0"/>
              </a:rPr>
              <a:t> in </a:t>
            </a:r>
            <a:r>
              <a:rPr lang="en-US" sz="8000" b="0" dirty="0">
                <a:solidFill>
                  <a:schemeClr val="accent1"/>
                </a:solidFill>
                <a:latin typeface="Ubuntu Condensed" panose="020B0506030602030204" pitchFamily="34" charset="0"/>
                <a:cs typeface="Segoe UI" panose="020B0502040204020203" pitchFamily="34" charset="0"/>
              </a:rPr>
              <a:t>the </a:t>
            </a:r>
            <a:r>
              <a:rPr lang="pl-PL" sz="8000" b="0" dirty="0">
                <a:solidFill>
                  <a:schemeClr val="accent1"/>
                </a:solidFill>
                <a:latin typeface="Ubuntu Condensed" panose="020B0506030602030204" pitchFamily="34" charset="0"/>
                <a:cs typeface="Segoe UI" panose="020B0502040204020203" pitchFamily="34" charset="0"/>
              </a:rPr>
              <a:t>Mobile App!</a:t>
            </a:r>
            <a:endParaRPr lang="en-US" sz="8000" b="0" dirty="0">
              <a:solidFill>
                <a:schemeClr val="accent1"/>
              </a:solidFill>
              <a:latin typeface="Ubuntu Condensed" panose="020B0506030602030204" pitchFamily="34" charset="0"/>
              <a:cs typeface="Segoe UI" panose="020B0502040204020203" pitchFamily="34" charset="0"/>
            </a:endParaRPr>
          </a:p>
        </p:txBody>
      </p:sp>
      <p:pic>
        <p:nvPicPr>
          <p:cNvPr id="34" name="Picture 33">
            <a:extLst>
              <a:ext uri="{FF2B5EF4-FFF2-40B4-BE49-F238E27FC236}">
                <a16:creationId xmlns:a16="http://schemas.microsoft.com/office/drawing/2014/main" id="{987FC753-D43B-4A90-BEA3-0E2E65635C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3550" y="-292356"/>
            <a:ext cx="5230775" cy="1914661"/>
          </a:xfrm>
          <a:prstGeom prst="rect">
            <a:avLst/>
          </a:prstGeom>
        </p:spPr>
      </p:pic>
      <p:pic>
        <p:nvPicPr>
          <p:cNvPr id="2" name="Picture 1">
            <a:extLst>
              <a:ext uri="{FF2B5EF4-FFF2-40B4-BE49-F238E27FC236}">
                <a16:creationId xmlns:a16="http://schemas.microsoft.com/office/drawing/2014/main" id="{746160C7-5894-5A10-8567-96FE2B0372E7}"/>
              </a:ext>
            </a:extLst>
          </p:cNvPr>
          <p:cNvPicPr>
            <a:picLocks noChangeAspect="1"/>
          </p:cNvPicPr>
          <p:nvPr/>
        </p:nvPicPr>
        <p:blipFill rotWithShape="1">
          <a:blip r:embed="rId4">
            <a:extLst>
              <a:ext uri="{28A0092B-C50C-407E-A947-70E740481C1C}">
                <a14:useLocalDpi xmlns:a14="http://schemas.microsoft.com/office/drawing/2010/main" val="0"/>
              </a:ext>
            </a:extLst>
          </a:blip>
          <a:srcRect l="17458" t="5725" r="16508" b="3236"/>
          <a:stretch/>
        </p:blipFill>
        <p:spPr>
          <a:xfrm>
            <a:off x="9535886" y="3933749"/>
            <a:ext cx="2786743" cy="3250273"/>
          </a:xfrm>
          <a:prstGeom prst="rect">
            <a:avLst/>
          </a:prstGeom>
        </p:spPr>
      </p:pic>
      <p:grpSp>
        <p:nvGrpSpPr>
          <p:cNvPr id="3" name="Group 2">
            <a:extLst>
              <a:ext uri="{FF2B5EF4-FFF2-40B4-BE49-F238E27FC236}">
                <a16:creationId xmlns:a16="http://schemas.microsoft.com/office/drawing/2014/main" id="{29011A1F-2A1A-AC94-5C15-DD6A67E77B98}"/>
              </a:ext>
            </a:extLst>
          </p:cNvPr>
          <p:cNvGrpSpPr/>
          <p:nvPr/>
        </p:nvGrpSpPr>
        <p:grpSpPr>
          <a:xfrm>
            <a:off x="0" y="6452279"/>
            <a:ext cx="12192000" cy="534895"/>
            <a:chOff x="0" y="6452279"/>
            <a:chExt cx="12192000" cy="534895"/>
          </a:xfrm>
        </p:grpSpPr>
        <p:pic>
          <p:nvPicPr>
            <p:cNvPr id="5" name="Picture 4">
              <a:extLst>
                <a:ext uri="{FF2B5EF4-FFF2-40B4-BE49-F238E27FC236}">
                  <a16:creationId xmlns:a16="http://schemas.microsoft.com/office/drawing/2014/main" id="{FD2369B8-AC09-49B3-2A2A-D8DC83CEBDA1}"/>
                </a:ext>
              </a:extLst>
            </p:cNvPr>
            <p:cNvPicPr>
              <a:picLocks noChangeAspect="1"/>
            </p:cNvPicPr>
            <p:nvPr/>
          </p:nvPicPr>
          <p:blipFill rotWithShape="1">
            <a:blip r:embed="rId5">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6" name="Rectangle 5">
              <a:extLst>
                <a:ext uri="{FF2B5EF4-FFF2-40B4-BE49-F238E27FC236}">
                  <a16:creationId xmlns:a16="http://schemas.microsoft.com/office/drawing/2014/main" id="{A0A16EEC-8129-DCBC-45EC-27A2F084236C}"/>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EC5F04E-551D-BBEC-F3F3-12AB99AA5C8F}"/>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grpSp>
        <p:nvGrpSpPr>
          <p:cNvPr id="39" name="Group 38">
            <a:extLst>
              <a:ext uri="{FF2B5EF4-FFF2-40B4-BE49-F238E27FC236}">
                <a16:creationId xmlns:a16="http://schemas.microsoft.com/office/drawing/2014/main" id="{3E5D3CEB-FEB4-D04B-93B7-F99792021146}"/>
              </a:ext>
            </a:extLst>
          </p:cNvPr>
          <p:cNvGrpSpPr/>
          <p:nvPr/>
        </p:nvGrpSpPr>
        <p:grpSpPr>
          <a:xfrm>
            <a:off x="7136074" y="2216307"/>
            <a:ext cx="2989382" cy="3794348"/>
            <a:chOff x="7136074" y="2216307"/>
            <a:chExt cx="2989382" cy="3794348"/>
          </a:xfrm>
        </p:grpSpPr>
        <p:sp>
          <p:nvSpPr>
            <p:cNvPr id="40" name="Round Same-side Corner of Rectangle 39">
              <a:extLst>
                <a:ext uri="{FF2B5EF4-FFF2-40B4-BE49-F238E27FC236}">
                  <a16:creationId xmlns:a16="http://schemas.microsoft.com/office/drawing/2014/main" id="{392B36E2-9EBB-50EF-BE03-5555AA8FFAFA}"/>
                </a:ext>
              </a:extLst>
            </p:cNvPr>
            <p:cNvSpPr/>
            <p:nvPr/>
          </p:nvSpPr>
          <p:spPr>
            <a:xfrm rot="10800000">
              <a:off x="7136074" y="2216307"/>
              <a:ext cx="2989382" cy="3794348"/>
            </a:xfrm>
            <a:prstGeom prst="round2Same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PL" dirty="0"/>
            </a:p>
          </p:txBody>
        </p:sp>
        <p:sp>
          <p:nvSpPr>
            <p:cNvPr id="41" name="Rectangle 40">
              <a:extLst>
                <a:ext uri="{FF2B5EF4-FFF2-40B4-BE49-F238E27FC236}">
                  <a16:creationId xmlns:a16="http://schemas.microsoft.com/office/drawing/2014/main" id="{CC8D8B00-DC57-2CCD-0BA8-29E2B04B6DFA}"/>
                </a:ext>
              </a:extLst>
            </p:cNvPr>
            <p:cNvSpPr/>
            <p:nvPr/>
          </p:nvSpPr>
          <p:spPr>
            <a:xfrm>
              <a:off x="7227661" y="2299056"/>
              <a:ext cx="2803891" cy="28080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42" name="Picture 41" descr="A qr code on a white background&#10;&#10;Description automatically generated">
              <a:extLst>
                <a:ext uri="{FF2B5EF4-FFF2-40B4-BE49-F238E27FC236}">
                  <a16:creationId xmlns:a16="http://schemas.microsoft.com/office/drawing/2014/main" id="{AF4632A8-CDCA-46A2-DA50-28A8B70F68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5950" y="2400746"/>
              <a:ext cx="2586866" cy="2586866"/>
            </a:xfrm>
            <a:prstGeom prst="rect">
              <a:avLst/>
            </a:prstGeom>
          </p:spPr>
        </p:pic>
        <p:sp>
          <p:nvSpPr>
            <p:cNvPr id="43" name="TextBox 42">
              <a:extLst>
                <a:ext uri="{FF2B5EF4-FFF2-40B4-BE49-F238E27FC236}">
                  <a16:creationId xmlns:a16="http://schemas.microsoft.com/office/drawing/2014/main" id="{DF350021-5A23-1EC8-438C-EF05AC202407}"/>
                </a:ext>
              </a:extLst>
            </p:cNvPr>
            <p:cNvSpPr txBox="1"/>
            <p:nvPr/>
          </p:nvSpPr>
          <p:spPr>
            <a:xfrm>
              <a:off x="7136074" y="5328054"/>
              <a:ext cx="2989382" cy="461665"/>
            </a:xfrm>
            <a:prstGeom prst="rect">
              <a:avLst/>
            </a:prstGeom>
            <a:noFill/>
          </p:spPr>
          <p:txBody>
            <a:bodyPr wrap="square" rtlCol="0">
              <a:spAutoFit/>
            </a:bodyPr>
            <a:lstStyle/>
            <a:p>
              <a:pPr algn="ctr"/>
              <a:r>
                <a:rPr lang="en-PL" sz="2400" dirty="0">
                  <a:solidFill>
                    <a:schemeClr val="bg1"/>
                  </a:solidFill>
                </a:rPr>
                <a:t>Konfx</a:t>
              </a:r>
            </a:p>
          </p:txBody>
        </p:sp>
        <p:pic>
          <p:nvPicPr>
            <p:cNvPr id="44" name="Picture 2" descr="Konfx - Apps on Google Play">
              <a:extLst>
                <a:ext uri="{FF2B5EF4-FFF2-40B4-BE49-F238E27FC236}">
                  <a16:creationId xmlns:a16="http://schemas.microsoft.com/office/drawing/2014/main" id="{C093AF05-C69A-B804-60B1-138150F0FE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7070" y="5328054"/>
              <a:ext cx="461665" cy="46166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85F71858-DBE8-E3BF-BD44-BD0F4FBA6BA9}"/>
              </a:ext>
            </a:extLst>
          </p:cNvPr>
          <p:cNvSpPr txBox="1"/>
          <p:nvPr/>
        </p:nvSpPr>
        <p:spPr>
          <a:xfrm>
            <a:off x="9727663" y="511085"/>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Tree>
    <p:extLst>
      <p:ext uri="{BB962C8B-B14F-4D97-AF65-F5344CB8AC3E}">
        <p14:creationId xmlns:p14="http://schemas.microsoft.com/office/powerpoint/2010/main" val="309810084"/>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a:xfrm>
            <a:off x="2703300" y="137050"/>
            <a:ext cx="6785400" cy="1141632"/>
          </a:xfrm>
        </p:spPr>
        <p:txBody>
          <a:bodyPr/>
          <a:lstStyle/>
          <a:p>
            <a:r>
              <a:rPr lang="en-US" sz="5400" dirty="0"/>
              <a:t>Takeaways</a:t>
            </a:r>
            <a:endParaRPr lang="en-SE" sz="5400" dirty="0"/>
          </a:p>
        </p:txBody>
      </p:sp>
      <p:sp>
        <p:nvSpPr>
          <p:cNvPr id="3" name="TextBox 2">
            <a:extLst>
              <a:ext uri="{FF2B5EF4-FFF2-40B4-BE49-F238E27FC236}">
                <a16:creationId xmlns:a16="http://schemas.microsoft.com/office/drawing/2014/main" id="{2CA7626B-46F6-E28E-4CB3-A49C04748997}"/>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9E32C008-CA11-E18D-5DA8-C5A28DB63B5E}"/>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0" name="Group 9">
            <a:extLst>
              <a:ext uri="{FF2B5EF4-FFF2-40B4-BE49-F238E27FC236}">
                <a16:creationId xmlns:a16="http://schemas.microsoft.com/office/drawing/2014/main" id="{C9279CC8-4CA3-3995-3058-00F9EEDA206F}"/>
              </a:ext>
            </a:extLst>
          </p:cNvPr>
          <p:cNvGrpSpPr/>
          <p:nvPr/>
        </p:nvGrpSpPr>
        <p:grpSpPr>
          <a:xfrm>
            <a:off x="1274270" y="2740125"/>
            <a:ext cx="2889154" cy="1452251"/>
            <a:chOff x="1274270" y="2740125"/>
            <a:chExt cx="2889154" cy="1452251"/>
          </a:xfrm>
        </p:grpSpPr>
        <p:sp>
          <p:nvSpPr>
            <p:cNvPr id="8" name="TextBox 7">
              <a:extLst>
                <a:ext uri="{FF2B5EF4-FFF2-40B4-BE49-F238E27FC236}">
                  <a16:creationId xmlns:a16="http://schemas.microsoft.com/office/drawing/2014/main" id="{8003E3A6-F5DB-0281-5044-D0B6BFA37BCA}"/>
                </a:ext>
              </a:extLst>
            </p:cNvPr>
            <p:cNvSpPr txBox="1"/>
            <p:nvPr/>
          </p:nvSpPr>
          <p:spPr>
            <a:xfrm>
              <a:off x="1274270" y="2740125"/>
              <a:ext cx="2889154" cy="923330"/>
            </a:xfrm>
            <a:prstGeom prst="rect">
              <a:avLst/>
            </a:prstGeom>
            <a:noFill/>
          </p:spPr>
          <p:txBody>
            <a:bodyPr wrap="square">
              <a:spAutoFit/>
            </a:bodyPr>
            <a:lstStyle/>
            <a:p>
              <a:pPr algn="ctr"/>
              <a:r>
                <a:rPr lang="en-US" sz="5400" dirty="0">
                  <a:latin typeface="Ubuntu Condensed" panose="020B0506030602030204" pitchFamily="34" charset="0"/>
                </a:rPr>
                <a:t>🤔</a:t>
              </a:r>
              <a:r>
                <a:rPr lang="en-US" sz="3200" dirty="0">
                  <a:latin typeface="Ubuntu Condensed" panose="020B0506030602030204" pitchFamily="34" charset="0"/>
                </a:rPr>
                <a:t>❎</a:t>
              </a:r>
              <a:r>
                <a:rPr lang="en-US" sz="5400" dirty="0">
                  <a:latin typeface="Ubuntu Condensed" panose="020B0506030602030204" pitchFamily="34" charset="0"/>
                </a:rPr>
                <a:t>2️⃣</a:t>
              </a:r>
              <a:endParaRPr lang="en-US" sz="3200" dirty="0">
                <a:latin typeface="Ubuntu Condensed" panose="020B0506030602030204" pitchFamily="34" charset="0"/>
              </a:endParaRPr>
            </a:p>
          </p:txBody>
        </p:sp>
        <p:sp>
          <p:nvSpPr>
            <p:cNvPr id="9" name="TextBox 8">
              <a:extLst>
                <a:ext uri="{FF2B5EF4-FFF2-40B4-BE49-F238E27FC236}">
                  <a16:creationId xmlns:a16="http://schemas.microsoft.com/office/drawing/2014/main" id="{8DCE0C75-C2A8-BDD0-7A12-BD42D6842A7C}"/>
                </a:ext>
              </a:extLst>
            </p:cNvPr>
            <p:cNvSpPr txBox="1"/>
            <p:nvPr/>
          </p:nvSpPr>
          <p:spPr>
            <a:xfrm>
              <a:off x="1663830" y="3607601"/>
              <a:ext cx="2110034" cy="584775"/>
            </a:xfrm>
            <a:prstGeom prst="rect">
              <a:avLst/>
            </a:prstGeom>
            <a:noFill/>
          </p:spPr>
          <p:txBody>
            <a:bodyPr wrap="square">
              <a:spAutoFit/>
            </a:bodyPr>
            <a:lstStyle/>
            <a:p>
              <a:pPr algn="ctr"/>
              <a:r>
                <a:rPr lang="en-US" sz="3200" dirty="0">
                  <a:latin typeface="Ubuntu Condensed" panose="020B0506030602030204" pitchFamily="34" charset="0"/>
                </a:rPr>
                <a:t>Think twice!</a:t>
              </a:r>
            </a:p>
          </p:txBody>
        </p:sp>
      </p:grpSp>
      <p:grpSp>
        <p:nvGrpSpPr>
          <p:cNvPr id="26" name="Group 25">
            <a:extLst>
              <a:ext uri="{FF2B5EF4-FFF2-40B4-BE49-F238E27FC236}">
                <a16:creationId xmlns:a16="http://schemas.microsoft.com/office/drawing/2014/main" id="{89A9636F-D168-2C24-01D1-7258DF0BAEF3}"/>
              </a:ext>
            </a:extLst>
          </p:cNvPr>
          <p:cNvGrpSpPr/>
          <p:nvPr/>
        </p:nvGrpSpPr>
        <p:grpSpPr>
          <a:xfrm>
            <a:off x="4421172" y="2245088"/>
            <a:ext cx="3349658" cy="2266869"/>
            <a:chOff x="4421171" y="2417950"/>
            <a:chExt cx="3349658" cy="2266869"/>
          </a:xfrm>
        </p:grpSpPr>
        <p:pic>
          <p:nvPicPr>
            <p:cNvPr id="11" name="Graphic 10">
              <a:extLst>
                <a:ext uri="{FF2B5EF4-FFF2-40B4-BE49-F238E27FC236}">
                  <a16:creationId xmlns:a16="http://schemas.microsoft.com/office/drawing/2014/main" id="{B1F9A968-7FE7-5371-BED8-8F511482052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84830" y="2417950"/>
              <a:ext cx="1222340" cy="1222340"/>
            </a:xfrm>
            <a:prstGeom prst="rect">
              <a:avLst/>
            </a:prstGeom>
          </p:spPr>
        </p:pic>
        <p:sp>
          <p:nvSpPr>
            <p:cNvPr id="12" name="TextBox 11">
              <a:extLst>
                <a:ext uri="{FF2B5EF4-FFF2-40B4-BE49-F238E27FC236}">
                  <a16:creationId xmlns:a16="http://schemas.microsoft.com/office/drawing/2014/main" id="{AE526DBD-D051-B285-E63D-4E454D8B6C2A}"/>
                </a:ext>
              </a:extLst>
            </p:cNvPr>
            <p:cNvSpPr txBox="1"/>
            <p:nvPr/>
          </p:nvSpPr>
          <p:spPr>
            <a:xfrm>
              <a:off x="4421171" y="3607601"/>
              <a:ext cx="3349658" cy="1077218"/>
            </a:xfrm>
            <a:prstGeom prst="rect">
              <a:avLst/>
            </a:prstGeom>
            <a:noFill/>
          </p:spPr>
          <p:txBody>
            <a:bodyPr wrap="square">
              <a:spAutoFit/>
            </a:bodyPr>
            <a:lstStyle/>
            <a:p>
              <a:pPr algn="ctr"/>
              <a:r>
                <a:rPr lang="en-US" sz="3200" dirty="0">
                  <a:latin typeface="Ubuntu Condensed" panose="020B0506030602030204" pitchFamily="34" charset="0"/>
                </a:rPr>
                <a:t>Use System-Assigned Managed Identities</a:t>
              </a:r>
            </a:p>
          </p:txBody>
        </p:sp>
      </p:grpSp>
      <p:grpSp>
        <p:nvGrpSpPr>
          <p:cNvPr id="17" name="Group 16">
            <a:extLst>
              <a:ext uri="{FF2B5EF4-FFF2-40B4-BE49-F238E27FC236}">
                <a16:creationId xmlns:a16="http://schemas.microsoft.com/office/drawing/2014/main" id="{DAD45EF9-9F93-F1D2-C6BE-836921928AC0}"/>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75F0AA98-B0A3-9003-7D4B-43576564657D}"/>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BCD54A88-5DB9-808C-B635-429453A32B0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561A008E-1BDD-7B44-E2CF-77C8587BA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565687FF-0151-6D64-F12C-3014F2F5A9B2}"/>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342A4C93-C3EF-722F-4F87-099E31E31E96}"/>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5D0672A9-E200-21D8-A3F8-9819971C464F}"/>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814B9D5A-3015-104B-ABF9-B142ED95C4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9D78950E-2376-144A-1C92-1A68BAA0DC21}"/>
                </a:ext>
              </a:extLst>
            </p:cNvPr>
            <p:cNvPicPr>
              <a:picLocks noChangeAspect="1"/>
            </p:cNvPicPr>
            <p:nvPr/>
          </p:nvPicPr>
          <p:blipFill>
            <a:blip r:embed="rId8"/>
            <a:srcRect/>
            <a:stretch/>
          </p:blipFill>
          <p:spPr>
            <a:xfrm>
              <a:off x="9779001" y="253374"/>
              <a:ext cx="320788" cy="327872"/>
            </a:xfrm>
            <a:prstGeom prst="rect">
              <a:avLst/>
            </a:prstGeom>
            <a:effectLst/>
          </p:spPr>
        </p:pic>
      </p:grpSp>
      <p:grpSp>
        <p:nvGrpSpPr>
          <p:cNvPr id="30" name="Group 29">
            <a:extLst>
              <a:ext uri="{FF2B5EF4-FFF2-40B4-BE49-F238E27FC236}">
                <a16:creationId xmlns:a16="http://schemas.microsoft.com/office/drawing/2014/main" id="{F79A54ED-7201-205C-8EFF-1A56DFA4998D}"/>
              </a:ext>
            </a:extLst>
          </p:cNvPr>
          <p:cNvGrpSpPr/>
          <p:nvPr/>
        </p:nvGrpSpPr>
        <p:grpSpPr>
          <a:xfrm>
            <a:off x="8028578" y="2742480"/>
            <a:ext cx="3349658" cy="1456458"/>
            <a:chOff x="4421171" y="2735918"/>
            <a:chExt cx="3349658" cy="1456458"/>
          </a:xfrm>
        </p:grpSpPr>
        <p:pic>
          <p:nvPicPr>
            <p:cNvPr id="31" name="Graphic 30">
              <a:extLst>
                <a:ext uri="{FF2B5EF4-FFF2-40B4-BE49-F238E27FC236}">
                  <a16:creationId xmlns:a16="http://schemas.microsoft.com/office/drawing/2014/main" id="{DC3D90D5-5844-AB4A-44EA-3DEEF2237AD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662262" y="2740125"/>
              <a:ext cx="867476" cy="867476"/>
            </a:xfrm>
            <a:prstGeom prst="rect">
              <a:avLst/>
            </a:prstGeom>
          </p:spPr>
        </p:pic>
        <p:sp>
          <p:nvSpPr>
            <p:cNvPr id="32" name="TextBox 31">
              <a:extLst>
                <a:ext uri="{FF2B5EF4-FFF2-40B4-BE49-F238E27FC236}">
                  <a16:creationId xmlns:a16="http://schemas.microsoft.com/office/drawing/2014/main" id="{F6C8CCE1-9D0A-0742-3631-2D2D4C0B9B42}"/>
                </a:ext>
              </a:extLst>
            </p:cNvPr>
            <p:cNvSpPr txBox="1"/>
            <p:nvPr/>
          </p:nvSpPr>
          <p:spPr>
            <a:xfrm>
              <a:off x="4421171" y="3607601"/>
              <a:ext cx="3349658" cy="584775"/>
            </a:xfrm>
            <a:prstGeom prst="rect">
              <a:avLst/>
            </a:prstGeom>
            <a:noFill/>
          </p:spPr>
          <p:txBody>
            <a:bodyPr wrap="square">
              <a:spAutoFit/>
            </a:bodyPr>
            <a:lstStyle/>
            <a:p>
              <a:pPr algn="ctr"/>
              <a:r>
                <a:rPr lang="en-US" sz="3200" dirty="0">
                  <a:latin typeface="Ubuntu Condensed" panose="020B0506030602030204" pitchFamily="34" charset="0"/>
                </a:rPr>
                <a:t>Utilize the platform!</a:t>
              </a:r>
            </a:p>
          </p:txBody>
        </p:sp>
        <p:pic>
          <p:nvPicPr>
            <p:cNvPr id="33" name="Graphic 32">
              <a:extLst>
                <a:ext uri="{FF2B5EF4-FFF2-40B4-BE49-F238E27FC236}">
                  <a16:creationId xmlns:a16="http://schemas.microsoft.com/office/drawing/2014/main" id="{EC3AD10D-E09C-FDB8-38EB-1826974177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74589" y="2770283"/>
              <a:ext cx="863014" cy="863014"/>
            </a:xfrm>
            <a:prstGeom prst="rect">
              <a:avLst/>
            </a:prstGeom>
          </p:spPr>
        </p:pic>
        <p:pic>
          <p:nvPicPr>
            <p:cNvPr id="34" name="Graphic 33">
              <a:extLst>
                <a:ext uri="{FF2B5EF4-FFF2-40B4-BE49-F238E27FC236}">
                  <a16:creationId xmlns:a16="http://schemas.microsoft.com/office/drawing/2014/main" id="{3106EA64-5B8C-87CA-704C-AC3BCBEF5B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2465" y="2735918"/>
              <a:ext cx="876400" cy="876400"/>
            </a:xfrm>
            <a:prstGeom prst="rect">
              <a:avLst/>
            </a:prstGeom>
          </p:spPr>
        </p:pic>
      </p:grpSp>
    </p:spTree>
    <p:extLst>
      <p:ext uri="{BB962C8B-B14F-4D97-AF65-F5344CB8AC3E}">
        <p14:creationId xmlns:p14="http://schemas.microsoft.com/office/powerpoint/2010/main" val="33433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9F128-CF79-CCD5-A690-A1D6602DBBA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C69D3DA-A8D1-C1AA-58D1-F10582E9F1EF}"/>
              </a:ext>
            </a:extLst>
          </p:cNvPr>
          <p:cNvSpPr>
            <a:spLocks noGrp="1"/>
          </p:cNvSpPr>
          <p:nvPr>
            <p:ph type="title"/>
          </p:nvPr>
        </p:nvSpPr>
        <p:spPr>
          <a:xfrm>
            <a:off x="2703300" y="2427402"/>
            <a:ext cx="6785400" cy="2003196"/>
          </a:xfrm>
        </p:spPr>
        <p:txBody>
          <a:bodyPr/>
          <a:lstStyle/>
          <a:p>
            <a:r>
              <a:rPr lang="en-US" sz="9600" dirty="0"/>
              <a:t>Questions?</a:t>
            </a:r>
            <a:endParaRPr lang="en-SE" sz="9600" dirty="0"/>
          </a:p>
        </p:txBody>
      </p:sp>
      <p:sp>
        <p:nvSpPr>
          <p:cNvPr id="3" name="TextBox 2">
            <a:extLst>
              <a:ext uri="{FF2B5EF4-FFF2-40B4-BE49-F238E27FC236}">
                <a16:creationId xmlns:a16="http://schemas.microsoft.com/office/drawing/2014/main" id="{0D9E00BD-11BD-B271-A059-BED56DF7F288}"/>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D34B1FBC-5BF7-2D8A-D7E0-3CEF8F97666C}"/>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7" name="Group 16">
            <a:extLst>
              <a:ext uri="{FF2B5EF4-FFF2-40B4-BE49-F238E27FC236}">
                <a16:creationId xmlns:a16="http://schemas.microsoft.com/office/drawing/2014/main" id="{070A252D-B707-E424-E074-C11DD70BF16E}"/>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C602E7DC-325F-3771-C550-8C3C0C7704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F9D09135-EBB8-F9FD-D64C-5600BFD4005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E99C51E5-94C0-FFDF-0AEF-988486BD1A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8C373294-3D71-2E05-0AFD-D9468C13DD34}"/>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8E5B516F-FDA3-AD51-D4FE-55D7EC284594}"/>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32F6264C-A3BA-29A6-EBD7-CDF1E18D04DD}"/>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4535C434-C358-DD1A-89D4-B1F0F94A3C7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FDA891DE-D55A-30BD-8FC1-ED3FF8D598B9}"/>
                </a:ext>
              </a:extLst>
            </p:cNvPr>
            <p:cNvPicPr>
              <a:picLocks noChangeAspect="1"/>
            </p:cNvPicPr>
            <p:nvPr/>
          </p:nvPicPr>
          <p:blipFill>
            <a:blip r:embed="rId6"/>
            <a:srcRect/>
            <a:stretch/>
          </p:blipFill>
          <p:spPr>
            <a:xfrm>
              <a:off x="9779001" y="253374"/>
              <a:ext cx="320788" cy="327872"/>
            </a:xfrm>
            <a:prstGeom prst="rect">
              <a:avLst/>
            </a:prstGeom>
            <a:effectLst/>
          </p:spPr>
        </p:pic>
      </p:grpSp>
      <p:sp>
        <p:nvSpPr>
          <p:cNvPr id="2" name="Title 5">
            <a:extLst>
              <a:ext uri="{FF2B5EF4-FFF2-40B4-BE49-F238E27FC236}">
                <a16:creationId xmlns:a16="http://schemas.microsoft.com/office/drawing/2014/main" id="{EF553F3C-3A90-42CF-BB4D-7A5579FE00D6}"/>
              </a:ext>
            </a:extLst>
          </p:cNvPr>
          <p:cNvSpPr txBox="1">
            <a:spLocks/>
          </p:cNvSpPr>
          <p:nvPr/>
        </p:nvSpPr>
        <p:spPr>
          <a:xfrm>
            <a:off x="2703300" y="260243"/>
            <a:ext cx="6785400" cy="114163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t>Thank you!</a:t>
            </a:r>
            <a:endParaRPr lang="en-SE" dirty="0"/>
          </a:p>
        </p:txBody>
      </p:sp>
    </p:spTree>
    <p:extLst>
      <p:ext uri="{BB962C8B-B14F-4D97-AF65-F5344CB8AC3E}">
        <p14:creationId xmlns:p14="http://schemas.microsoft.com/office/powerpoint/2010/main" val="225197430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F0A07E-1F9A-4B89-8BD6-38AEA23B4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309" y="-179550"/>
            <a:ext cx="4029664" cy="1475009"/>
          </a:xfrm>
          <a:prstGeom prst="rect">
            <a:avLst/>
          </a:prstGeom>
        </p:spPr>
      </p:pic>
      <p:pic>
        <p:nvPicPr>
          <p:cNvPr id="19" name="Picture 18" descr="A picture containing food, drawing, plate&#10;&#10;Description automatically generated">
            <a:extLst>
              <a:ext uri="{FF2B5EF4-FFF2-40B4-BE49-F238E27FC236}">
                <a16:creationId xmlns:a16="http://schemas.microsoft.com/office/drawing/2014/main" id="{3DB4AA77-8740-4837-B211-9387A4A2D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432" y="2966194"/>
            <a:ext cx="2520000" cy="1552320"/>
          </a:xfrm>
          <a:prstGeom prst="rect">
            <a:avLst/>
          </a:prstGeom>
        </p:spPr>
      </p:pic>
      <p:grpSp>
        <p:nvGrpSpPr>
          <p:cNvPr id="6" name="Group 5">
            <a:extLst>
              <a:ext uri="{FF2B5EF4-FFF2-40B4-BE49-F238E27FC236}">
                <a16:creationId xmlns:a16="http://schemas.microsoft.com/office/drawing/2014/main" id="{1C74A573-B7CC-FD1C-1C4A-CF65D222B857}"/>
              </a:ext>
            </a:extLst>
          </p:cNvPr>
          <p:cNvGrpSpPr/>
          <p:nvPr/>
        </p:nvGrpSpPr>
        <p:grpSpPr>
          <a:xfrm>
            <a:off x="0" y="6452279"/>
            <a:ext cx="12192000" cy="534895"/>
            <a:chOff x="0" y="6452279"/>
            <a:chExt cx="12192000" cy="534895"/>
          </a:xfrm>
        </p:grpSpPr>
        <p:pic>
          <p:nvPicPr>
            <p:cNvPr id="7" name="Picture 6">
              <a:extLst>
                <a:ext uri="{FF2B5EF4-FFF2-40B4-BE49-F238E27FC236}">
                  <a16:creationId xmlns:a16="http://schemas.microsoft.com/office/drawing/2014/main" id="{5DA0D6B8-A3C4-0909-B554-257FAB58F298}"/>
                </a:ext>
              </a:extLst>
            </p:cNvPr>
            <p:cNvPicPr>
              <a:picLocks noChangeAspect="1"/>
            </p:cNvPicPr>
            <p:nvPr/>
          </p:nvPicPr>
          <p:blipFill rotWithShape="1">
            <a:blip r:embed="rId5">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8" name="Rectangle 7">
              <a:extLst>
                <a:ext uri="{FF2B5EF4-FFF2-40B4-BE49-F238E27FC236}">
                  <a16:creationId xmlns:a16="http://schemas.microsoft.com/office/drawing/2014/main" id="{0B001DD4-785D-261F-5D27-5083F9E9FA9D}"/>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7563280-A11B-F55D-20BD-0269BA1091C6}"/>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pic>
        <p:nvPicPr>
          <p:cNvPr id="15" name="Picture 14" descr="A logo with a black background&#10;&#10;Description automatically generated with medium confidence">
            <a:extLst>
              <a:ext uri="{FF2B5EF4-FFF2-40B4-BE49-F238E27FC236}">
                <a16:creationId xmlns:a16="http://schemas.microsoft.com/office/drawing/2014/main" id="{F70F14EB-686B-B59B-F119-02BF2260A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7568" y="2784047"/>
            <a:ext cx="2520000" cy="1916614"/>
          </a:xfrm>
          <a:prstGeom prst="rect">
            <a:avLst/>
          </a:prstGeom>
        </p:spPr>
      </p:pic>
      <p:pic>
        <p:nvPicPr>
          <p:cNvPr id="20" name="Picture 19" descr="A blue and white logo&#10;&#10;Description automatically generated">
            <a:extLst>
              <a:ext uri="{FF2B5EF4-FFF2-40B4-BE49-F238E27FC236}">
                <a16:creationId xmlns:a16="http://schemas.microsoft.com/office/drawing/2014/main" id="{AD9819A5-5939-6AF3-1A14-6CFFC7C80D2D}"/>
              </a:ext>
            </a:extLst>
          </p:cNvPr>
          <p:cNvPicPr>
            <a:picLocks noChangeAspect="1"/>
          </p:cNvPicPr>
          <p:nvPr/>
        </p:nvPicPr>
        <p:blipFill rotWithShape="1">
          <a:blip r:embed="rId7">
            <a:extLst>
              <a:ext uri="{28A0092B-C50C-407E-A947-70E740481C1C}">
                <a14:useLocalDpi xmlns:a14="http://schemas.microsoft.com/office/drawing/2010/main" val="0"/>
              </a:ext>
            </a:extLst>
          </a:blip>
          <a:srcRect l="23308" t="16815" r="23876" b="17332"/>
          <a:stretch/>
        </p:blipFill>
        <p:spPr>
          <a:xfrm>
            <a:off x="4836000" y="2726658"/>
            <a:ext cx="2520000" cy="2222993"/>
          </a:xfrm>
          <a:prstGeom prst="rect">
            <a:avLst/>
          </a:prstGeom>
        </p:spPr>
      </p:pic>
      <p:pic>
        <p:nvPicPr>
          <p:cNvPr id="24" name="Picture 23" descr="A blue and purple text on a black background&#10;&#10;Description automatically generated">
            <a:extLst>
              <a:ext uri="{FF2B5EF4-FFF2-40B4-BE49-F238E27FC236}">
                <a16:creationId xmlns:a16="http://schemas.microsoft.com/office/drawing/2014/main" id="{F4D02F60-A10A-AD3E-DF08-46642CB263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6000" y="5132102"/>
            <a:ext cx="2520000" cy="945000"/>
          </a:xfrm>
          <a:prstGeom prst="rect">
            <a:avLst/>
          </a:prstGeom>
        </p:spPr>
      </p:pic>
      <p:pic>
        <p:nvPicPr>
          <p:cNvPr id="28" name="Picture 27" descr="A black text on a black background&#10;&#10;Description automatically generated">
            <a:extLst>
              <a:ext uri="{FF2B5EF4-FFF2-40B4-BE49-F238E27FC236}">
                <a16:creationId xmlns:a16="http://schemas.microsoft.com/office/drawing/2014/main" id="{A2F30BDA-63CD-D0F9-1147-FE1DEC1005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4432" y="5160348"/>
            <a:ext cx="2520000" cy="888508"/>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29373079-339A-7D4E-A1B3-53A38DCB56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7568" y="5294914"/>
            <a:ext cx="2520000" cy="538020"/>
          </a:xfrm>
          <a:prstGeom prst="rect">
            <a:avLst/>
          </a:prstGeom>
        </p:spPr>
      </p:pic>
      <p:pic>
        <p:nvPicPr>
          <p:cNvPr id="4" name="Picture 3">
            <a:extLst>
              <a:ext uri="{FF2B5EF4-FFF2-40B4-BE49-F238E27FC236}">
                <a16:creationId xmlns:a16="http://schemas.microsoft.com/office/drawing/2014/main" id="{B111AA67-ED13-C49C-DFEB-3D3DAD67B3D7}"/>
              </a:ext>
            </a:extLst>
          </p:cNvPr>
          <p:cNvPicPr>
            <a:picLocks noChangeAspect="1"/>
          </p:cNvPicPr>
          <p:nvPr/>
        </p:nvPicPr>
        <p:blipFill rotWithShape="1">
          <a:blip r:embed="rId11">
            <a:extLst>
              <a:ext uri="{28A0092B-C50C-407E-A947-70E740481C1C}">
                <a14:useLocalDpi xmlns:a14="http://schemas.microsoft.com/office/drawing/2010/main" val="0"/>
              </a:ext>
            </a:extLst>
          </a:blip>
          <a:srcRect l="17458" t="5725" r="16508" b="3236"/>
          <a:stretch/>
        </p:blipFill>
        <p:spPr>
          <a:xfrm rot="20632601">
            <a:off x="7121145" y="989512"/>
            <a:ext cx="1514343" cy="1766230"/>
          </a:xfrm>
          <a:prstGeom prst="rect">
            <a:avLst/>
          </a:prstGeom>
        </p:spPr>
      </p:pic>
      <p:sp>
        <p:nvSpPr>
          <p:cNvPr id="36" name="TextBox 35">
            <a:extLst>
              <a:ext uri="{FF2B5EF4-FFF2-40B4-BE49-F238E27FC236}">
                <a16:creationId xmlns:a16="http://schemas.microsoft.com/office/drawing/2014/main" id="{3C77BBDD-600E-3217-78CA-A4C62DD225F2}"/>
              </a:ext>
            </a:extLst>
          </p:cNvPr>
          <p:cNvSpPr txBox="1"/>
          <p:nvPr/>
        </p:nvSpPr>
        <p:spPr>
          <a:xfrm>
            <a:off x="-1238132" y="1158619"/>
            <a:ext cx="184731" cy="369332"/>
          </a:xfrm>
          <a:prstGeom prst="rect">
            <a:avLst/>
          </a:prstGeom>
          <a:noFill/>
        </p:spPr>
        <p:txBody>
          <a:bodyPr wrap="none" rtlCol="0">
            <a:spAutoFit/>
          </a:bodyPr>
          <a:lstStyle/>
          <a:p>
            <a:endParaRPr lang="en-PL" dirty="0"/>
          </a:p>
        </p:txBody>
      </p:sp>
      <p:sp>
        <p:nvSpPr>
          <p:cNvPr id="37" name="TextBox 36">
            <a:extLst>
              <a:ext uri="{FF2B5EF4-FFF2-40B4-BE49-F238E27FC236}">
                <a16:creationId xmlns:a16="http://schemas.microsoft.com/office/drawing/2014/main" id="{6D6032FA-677B-9F9E-69A4-539E772C9A91}"/>
              </a:ext>
            </a:extLst>
          </p:cNvPr>
          <p:cNvSpPr txBox="1"/>
          <p:nvPr/>
        </p:nvSpPr>
        <p:spPr>
          <a:xfrm>
            <a:off x="9657568" y="301014"/>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
        <p:nvSpPr>
          <p:cNvPr id="38" name="TextBox 37">
            <a:extLst>
              <a:ext uri="{FF2B5EF4-FFF2-40B4-BE49-F238E27FC236}">
                <a16:creationId xmlns:a16="http://schemas.microsoft.com/office/drawing/2014/main" id="{76A54B40-FE49-2200-AC96-0445FBA9305E}"/>
              </a:ext>
            </a:extLst>
          </p:cNvPr>
          <p:cNvSpPr txBox="1"/>
          <p:nvPr/>
        </p:nvSpPr>
        <p:spPr>
          <a:xfrm>
            <a:off x="-1305286" y="1110793"/>
            <a:ext cx="184731" cy="369332"/>
          </a:xfrm>
          <a:prstGeom prst="rect">
            <a:avLst/>
          </a:prstGeom>
          <a:noFill/>
        </p:spPr>
        <p:txBody>
          <a:bodyPr wrap="none" rtlCol="0">
            <a:spAutoFit/>
          </a:bodyPr>
          <a:lstStyle/>
          <a:p>
            <a:endParaRPr lang="en-PL" dirty="0"/>
          </a:p>
        </p:txBody>
      </p:sp>
      <p:sp>
        <p:nvSpPr>
          <p:cNvPr id="42" name="Freeform 41">
            <a:extLst>
              <a:ext uri="{FF2B5EF4-FFF2-40B4-BE49-F238E27FC236}">
                <a16:creationId xmlns:a16="http://schemas.microsoft.com/office/drawing/2014/main" id="{144E9D4A-302F-6D84-FD20-77B928C44EE8}"/>
              </a:ext>
            </a:extLst>
          </p:cNvPr>
          <p:cNvSpPr/>
          <p:nvPr/>
        </p:nvSpPr>
        <p:spPr>
          <a:xfrm>
            <a:off x="7083425" y="1771891"/>
            <a:ext cx="2197142" cy="1616075"/>
          </a:xfrm>
          <a:custGeom>
            <a:avLst/>
            <a:gdLst>
              <a:gd name="connsiteX0" fmla="*/ 15875 w 1736725"/>
              <a:gd name="connsiteY0" fmla="*/ 304800 h 1524000"/>
              <a:gd name="connsiteX1" fmla="*/ 63500 w 1736725"/>
              <a:gd name="connsiteY1" fmla="*/ 257175 h 1524000"/>
              <a:gd name="connsiteX2" fmla="*/ 107950 w 1736725"/>
              <a:gd name="connsiteY2" fmla="*/ 228600 h 1524000"/>
              <a:gd name="connsiteX3" fmla="*/ 155575 w 1736725"/>
              <a:gd name="connsiteY3" fmla="*/ 180975 h 1524000"/>
              <a:gd name="connsiteX4" fmla="*/ 193675 w 1736725"/>
              <a:gd name="connsiteY4" fmla="*/ 161925 h 1524000"/>
              <a:gd name="connsiteX5" fmla="*/ 234950 w 1736725"/>
              <a:gd name="connsiteY5" fmla="*/ 133350 h 1524000"/>
              <a:gd name="connsiteX6" fmla="*/ 314325 w 1736725"/>
              <a:gd name="connsiteY6" fmla="*/ 92075 h 1524000"/>
              <a:gd name="connsiteX7" fmla="*/ 377825 w 1736725"/>
              <a:gd name="connsiteY7" fmla="*/ 66675 h 1524000"/>
              <a:gd name="connsiteX8" fmla="*/ 450850 w 1736725"/>
              <a:gd name="connsiteY8" fmla="*/ 41275 h 1524000"/>
              <a:gd name="connsiteX9" fmla="*/ 539750 w 1736725"/>
              <a:gd name="connsiteY9" fmla="*/ 22225 h 1524000"/>
              <a:gd name="connsiteX10" fmla="*/ 644525 w 1736725"/>
              <a:gd name="connsiteY10" fmla="*/ 0 h 1524000"/>
              <a:gd name="connsiteX11" fmla="*/ 714375 w 1736725"/>
              <a:gd name="connsiteY11" fmla="*/ 3175 h 1524000"/>
              <a:gd name="connsiteX12" fmla="*/ 800100 w 1736725"/>
              <a:gd name="connsiteY12" fmla="*/ 6350 h 1524000"/>
              <a:gd name="connsiteX13" fmla="*/ 860425 w 1736725"/>
              <a:gd name="connsiteY13" fmla="*/ 15875 h 1524000"/>
              <a:gd name="connsiteX14" fmla="*/ 904875 w 1736725"/>
              <a:gd name="connsiteY14" fmla="*/ 25400 h 1524000"/>
              <a:gd name="connsiteX15" fmla="*/ 949325 w 1736725"/>
              <a:gd name="connsiteY15" fmla="*/ 34925 h 1524000"/>
              <a:gd name="connsiteX16" fmla="*/ 949325 w 1736725"/>
              <a:gd name="connsiteY16" fmla="*/ 34925 h 1524000"/>
              <a:gd name="connsiteX17" fmla="*/ 1736725 w 1736725"/>
              <a:gd name="connsiteY17" fmla="*/ 381000 h 1524000"/>
              <a:gd name="connsiteX18" fmla="*/ 1463675 w 1736725"/>
              <a:gd name="connsiteY18" fmla="*/ 1085850 h 1524000"/>
              <a:gd name="connsiteX19" fmla="*/ 825500 w 1736725"/>
              <a:gd name="connsiteY19" fmla="*/ 1524000 h 1524000"/>
              <a:gd name="connsiteX20" fmla="*/ 0 w 1736725"/>
              <a:gd name="connsiteY20" fmla="*/ 1047750 h 1524000"/>
              <a:gd name="connsiteX21" fmla="*/ 15875 w 1736725"/>
              <a:gd name="connsiteY21" fmla="*/ 304800 h 1524000"/>
              <a:gd name="connsiteX0" fmla="*/ 15875 w 1463675"/>
              <a:gd name="connsiteY0" fmla="*/ 304800 h 1524000"/>
              <a:gd name="connsiteX1" fmla="*/ 63500 w 1463675"/>
              <a:gd name="connsiteY1" fmla="*/ 257175 h 1524000"/>
              <a:gd name="connsiteX2" fmla="*/ 107950 w 1463675"/>
              <a:gd name="connsiteY2" fmla="*/ 228600 h 1524000"/>
              <a:gd name="connsiteX3" fmla="*/ 155575 w 1463675"/>
              <a:gd name="connsiteY3" fmla="*/ 180975 h 1524000"/>
              <a:gd name="connsiteX4" fmla="*/ 193675 w 1463675"/>
              <a:gd name="connsiteY4" fmla="*/ 161925 h 1524000"/>
              <a:gd name="connsiteX5" fmla="*/ 234950 w 1463675"/>
              <a:gd name="connsiteY5" fmla="*/ 133350 h 1524000"/>
              <a:gd name="connsiteX6" fmla="*/ 314325 w 1463675"/>
              <a:gd name="connsiteY6" fmla="*/ 92075 h 1524000"/>
              <a:gd name="connsiteX7" fmla="*/ 377825 w 1463675"/>
              <a:gd name="connsiteY7" fmla="*/ 66675 h 1524000"/>
              <a:gd name="connsiteX8" fmla="*/ 450850 w 1463675"/>
              <a:gd name="connsiteY8" fmla="*/ 41275 h 1524000"/>
              <a:gd name="connsiteX9" fmla="*/ 539750 w 1463675"/>
              <a:gd name="connsiteY9" fmla="*/ 22225 h 1524000"/>
              <a:gd name="connsiteX10" fmla="*/ 644525 w 1463675"/>
              <a:gd name="connsiteY10" fmla="*/ 0 h 1524000"/>
              <a:gd name="connsiteX11" fmla="*/ 714375 w 1463675"/>
              <a:gd name="connsiteY11" fmla="*/ 3175 h 1524000"/>
              <a:gd name="connsiteX12" fmla="*/ 800100 w 1463675"/>
              <a:gd name="connsiteY12" fmla="*/ 6350 h 1524000"/>
              <a:gd name="connsiteX13" fmla="*/ 860425 w 1463675"/>
              <a:gd name="connsiteY13" fmla="*/ 15875 h 1524000"/>
              <a:gd name="connsiteX14" fmla="*/ 904875 w 1463675"/>
              <a:gd name="connsiteY14" fmla="*/ 25400 h 1524000"/>
              <a:gd name="connsiteX15" fmla="*/ 949325 w 1463675"/>
              <a:gd name="connsiteY15" fmla="*/ 34925 h 1524000"/>
              <a:gd name="connsiteX16" fmla="*/ 949325 w 1463675"/>
              <a:gd name="connsiteY16" fmla="*/ 34925 h 1524000"/>
              <a:gd name="connsiteX17" fmla="*/ 1101725 w 1463675"/>
              <a:gd name="connsiteY17" fmla="*/ 95250 h 1524000"/>
              <a:gd name="connsiteX18" fmla="*/ 1463675 w 1463675"/>
              <a:gd name="connsiteY18" fmla="*/ 1085850 h 1524000"/>
              <a:gd name="connsiteX19" fmla="*/ 825500 w 1463675"/>
              <a:gd name="connsiteY19" fmla="*/ 1524000 h 1524000"/>
              <a:gd name="connsiteX20" fmla="*/ 0 w 1463675"/>
              <a:gd name="connsiteY20" fmla="*/ 1047750 h 1524000"/>
              <a:gd name="connsiteX21" fmla="*/ 15875 w 1463675"/>
              <a:gd name="connsiteY21" fmla="*/ 304800 h 1524000"/>
              <a:gd name="connsiteX0" fmla="*/ 15875 w 1496955"/>
              <a:gd name="connsiteY0" fmla="*/ 304800 h 1524000"/>
              <a:gd name="connsiteX1" fmla="*/ 63500 w 1496955"/>
              <a:gd name="connsiteY1" fmla="*/ 257175 h 1524000"/>
              <a:gd name="connsiteX2" fmla="*/ 107950 w 1496955"/>
              <a:gd name="connsiteY2" fmla="*/ 228600 h 1524000"/>
              <a:gd name="connsiteX3" fmla="*/ 155575 w 1496955"/>
              <a:gd name="connsiteY3" fmla="*/ 180975 h 1524000"/>
              <a:gd name="connsiteX4" fmla="*/ 193675 w 1496955"/>
              <a:gd name="connsiteY4" fmla="*/ 161925 h 1524000"/>
              <a:gd name="connsiteX5" fmla="*/ 234950 w 1496955"/>
              <a:gd name="connsiteY5" fmla="*/ 133350 h 1524000"/>
              <a:gd name="connsiteX6" fmla="*/ 314325 w 1496955"/>
              <a:gd name="connsiteY6" fmla="*/ 92075 h 1524000"/>
              <a:gd name="connsiteX7" fmla="*/ 377825 w 1496955"/>
              <a:gd name="connsiteY7" fmla="*/ 66675 h 1524000"/>
              <a:gd name="connsiteX8" fmla="*/ 450850 w 1496955"/>
              <a:gd name="connsiteY8" fmla="*/ 41275 h 1524000"/>
              <a:gd name="connsiteX9" fmla="*/ 539750 w 1496955"/>
              <a:gd name="connsiteY9" fmla="*/ 22225 h 1524000"/>
              <a:gd name="connsiteX10" fmla="*/ 644525 w 1496955"/>
              <a:gd name="connsiteY10" fmla="*/ 0 h 1524000"/>
              <a:gd name="connsiteX11" fmla="*/ 714375 w 1496955"/>
              <a:gd name="connsiteY11" fmla="*/ 3175 h 1524000"/>
              <a:gd name="connsiteX12" fmla="*/ 800100 w 1496955"/>
              <a:gd name="connsiteY12" fmla="*/ 6350 h 1524000"/>
              <a:gd name="connsiteX13" fmla="*/ 860425 w 1496955"/>
              <a:gd name="connsiteY13" fmla="*/ 15875 h 1524000"/>
              <a:gd name="connsiteX14" fmla="*/ 904875 w 1496955"/>
              <a:gd name="connsiteY14" fmla="*/ 25400 h 1524000"/>
              <a:gd name="connsiteX15" fmla="*/ 949325 w 1496955"/>
              <a:gd name="connsiteY15" fmla="*/ 34925 h 1524000"/>
              <a:gd name="connsiteX16" fmla="*/ 949325 w 1496955"/>
              <a:gd name="connsiteY16" fmla="*/ 34925 h 1524000"/>
              <a:gd name="connsiteX17" fmla="*/ 1101725 w 1496955"/>
              <a:gd name="connsiteY17" fmla="*/ 95250 h 1524000"/>
              <a:gd name="connsiteX18" fmla="*/ 1463675 w 1496955"/>
              <a:gd name="connsiteY18" fmla="*/ 1085850 h 1524000"/>
              <a:gd name="connsiteX19" fmla="*/ 825500 w 1496955"/>
              <a:gd name="connsiteY19" fmla="*/ 1524000 h 1524000"/>
              <a:gd name="connsiteX20" fmla="*/ 0 w 1496955"/>
              <a:gd name="connsiteY20" fmla="*/ 1047750 h 1524000"/>
              <a:gd name="connsiteX21" fmla="*/ 15875 w 1496955"/>
              <a:gd name="connsiteY21" fmla="*/ 304800 h 1524000"/>
              <a:gd name="connsiteX0" fmla="*/ 15875 w 1905042"/>
              <a:gd name="connsiteY0" fmla="*/ 304800 h 1524000"/>
              <a:gd name="connsiteX1" fmla="*/ 63500 w 1905042"/>
              <a:gd name="connsiteY1" fmla="*/ 257175 h 1524000"/>
              <a:gd name="connsiteX2" fmla="*/ 107950 w 1905042"/>
              <a:gd name="connsiteY2" fmla="*/ 228600 h 1524000"/>
              <a:gd name="connsiteX3" fmla="*/ 155575 w 1905042"/>
              <a:gd name="connsiteY3" fmla="*/ 180975 h 1524000"/>
              <a:gd name="connsiteX4" fmla="*/ 193675 w 1905042"/>
              <a:gd name="connsiteY4" fmla="*/ 161925 h 1524000"/>
              <a:gd name="connsiteX5" fmla="*/ 234950 w 1905042"/>
              <a:gd name="connsiteY5" fmla="*/ 133350 h 1524000"/>
              <a:gd name="connsiteX6" fmla="*/ 314325 w 1905042"/>
              <a:gd name="connsiteY6" fmla="*/ 92075 h 1524000"/>
              <a:gd name="connsiteX7" fmla="*/ 377825 w 1905042"/>
              <a:gd name="connsiteY7" fmla="*/ 66675 h 1524000"/>
              <a:gd name="connsiteX8" fmla="*/ 450850 w 1905042"/>
              <a:gd name="connsiteY8" fmla="*/ 41275 h 1524000"/>
              <a:gd name="connsiteX9" fmla="*/ 539750 w 1905042"/>
              <a:gd name="connsiteY9" fmla="*/ 22225 h 1524000"/>
              <a:gd name="connsiteX10" fmla="*/ 644525 w 1905042"/>
              <a:gd name="connsiteY10" fmla="*/ 0 h 1524000"/>
              <a:gd name="connsiteX11" fmla="*/ 714375 w 1905042"/>
              <a:gd name="connsiteY11" fmla="*/ 3175 h 1524000"/>
              <a:gd name="connsiteX12" fmla="*/ 800100 w 1905042"/>
              <a:gd name="connsiteY12" fmla="*/ 6350 h 1524000"/>
              <a:gd name="connsiteX13" fmla="*/ 860425 w 1905042"/>
              <a:gd name="connsiteY13" fmla="*/ 15875 h 1524000"/>
              <a:gd name="connsiteX14" fmla="*/ 904875 w 1905042"/>
              <a:gd name="connsiteY14" fmla="*/ 25400 h 1524000"/>
              <a:gd name="connsiteX15" fmla="*/ 949325 w 1905042"/>
              <a:gd name="connsiteY15" fmla="*/ 34925 h 1524000"/>
              <a:gd name="connsiteX16" fmla="*/ 949325 w 1905042"/>
              <a:gd name="connsiteY16" fmla="*/ 34925 h 1524000"/>
              <a:gd name="connsiteX17" fmla="*/ 1101725 w 1905042"/>
              <a:gd name="connsiteY17" fmla="*/ 95250 h 1524000"/>
              <a:gd name="connsiteX18" fmla="*/ 1898650 w 1905042"/>
              <a:gd name="connsiteY18" fmla="*/ 539750 h 1524000"/>
              <a:gd name="connsiteX19" fmla="*/ 1463675 w 1905042"/>
              <a:gd name="connsiteY19" fmla="*/ 1085850 h 1524000"/>
              <a:gd name="connsiteX20" fmla="*/ 825500 w 1905042"/>
              <a:gd name="connsiteY20" fmla="*/ 1524000 h 1524000"/>
              <a:gd name="connsiteX21" fmla="*/ 0 w 1905042"/>
              <a:gd name="connsiteY21" fmla="*/ 1047750 h 1524000"/>
              <a:gd name="connsiteX22" fmla="*/ 15875 w 1905042"/>
              <a:gd name="connsiteY22" fmla="*/ 304800 h 1524000"/>
              <a:gd name="connsiteX0" fmla="*/ 15875 w 1905042"/>
              <a:gd name="connsiteY0" fmla="*/ 384175 h 1603375"/>
              <a:gd name="connsiteX1" fmla="*/ 63500 w 1905042"/>
              <a:gd name="connsiteY1" fmla="*/ 336550 h 1603375"/>
              <a:gd name="connsiteX2" fmla="*/ 107950 w 1905042"/>
              <a:gd name="connsiteY2" fmla="*/ 307975 h 1603375"/>
              <a:gd name="connsiteX3" fmla="*/ 155575 w 1905042"/>
              <a:gd name="connsiteY3" fmla="*/ 260350 h 1603375"/>
              <a:gd name="connsiteX4" fmla="*/ 193675 w 1905042"/>
              <a:gd name="connsiteY4" fmla="*/ 241300 h 1603375"/>
              <a:gd name="connsiteX5" fmla="*/ 234950 w 1905042"/>
              <a:gd name="connsiteY5" fmla="*/ 212725 h 1603375"/>
              <a:gd name="connsiteX6" fmla="*/ 314325 w 1905042"/>
              <a:gd name="connsiteY6" fmla="*/ 171450 h 1603375"/>
              <a:gd name="connsiteX7" fmla="*/ 377825 w 1905042"/>
              <a:gd name="connsiteY7" fmla="*/ 146050 h 1603375"/>
              <a:gd name="connsiteX8" fmla="*/ 450850 w 1905042"/>
              <a:gd name="connsiteY8" fmla="*/ 120650 h 1603375"/>
              <a:gd name="connsiteX9" fmla="*/ 539750 w 1905042"/>
              <a:gd name="connsiteY9" fmla="*/ 101600 h 1603375"/>
              <a:gd name="connsiteX10" fmla="*/ 644525 w 1905042"/>
              <a:gd name="connsiteY10" fmla="*/ 79375 h 1603375"/>
              <a:gd name="connsiteX11" fmla="*/ 714375 w 1905042"/>
              <a:gd name="connsiteY11" fmla="*/ 82550 h 1603375"/>
              <a:gd name="connsiteX12" fmla="*/ 800100 w 1905042"/>
              <a:gd name="connsiteY12" fmla="*/ 85725 h 1603375"/>
              <a:gd name="connsiteX13" fmla="*/ 860425 w 1905042"/>
              <a:gd name="connsiteY13" fmla="*/ 95250 h 1603375"/>
              <a:gd name="connsiteX14" fmla="*/ 904875 w 1905042"/>
              <a:gd name="connsiteY14" fmla="*/ 104775 h 1603375"/>
              <a:gd name="connsiteX15" fmla="*/ 949325 w 1905042"/>
              <a:gd name="connsiteY15" fmla="*/ 114300 h 1603375"/>
              <a:gd name="connsiteX16" fmla="*/ 949325 w 1905042"/>
              <a:gd name="connsiteY16" fmla="*/ 114300 h 1603375"/>
              <a:gd name="connsiteX17" fmla="*/ 1031875 w 1905042"/>
              <a:gd name="connsiteY17" fmla="*/ 0 h 1603375"/>
              <a:gd name="connsiteX18" fmla="*/ 1898650 w 1905042"/>
              <a:gd name="connsiteY18" fmla="*/ 619125 h 1603375"/>
              <a:gd name="connsiteX19" fmla="*/ 1463675 w 1905042"/>
              <a:gd name="connsiteY19" fmla="*/ 1165225 h 1603375"/>
              <a:gd name="connsiteX20" fmla="*/ 825500 w 1905042"/>
              <a:gd name="connsiteY20" fmla="*/ 1603375 h 1603375"/>
              <a:gd name="connsiteX21" fmla="*/ 0 w 1905042"/>
              <a:gd name="connsiteY21" fmla="*/ 1127125 h 1603375"/>
              <a:gd name="connsiteX22" fmla="*/ 15875 w 1905042"/>
              <a:gd name="connsiteY22" fmla="*/ 384175 h 16033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03300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03300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19175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0 w 1933617"/>
              <a:gd name="connsiteY0" fmla="*/ 273050 h 1616075"/>
              <a:gd name="connsiteX1" fmla="*/ 92075 w 1933617"/>
              <a:gd name="connsiteY1" fmla="*/ 349250 h 1616075"/>
              <a:gd name="connsiteX2" fmla="*/ 136525 w 1933617"/>
              <a:gd name="connsiteY2" fmla="*/ 320675 h 1616075"/>
              <a:gd name="connsiteX3" fmla="*/ 184150 w 1933617"/>
              <a:gd name="connsiteY3" fmla="*/ 273050 h 1616075"/>
              <a:gd name="connsiteX4" fmla="*/ 222250 w 1933617"/>
              <a:gd name="connsiteY4" fmla="*/ 254000 h 1616075"/>
              <a:gd name="connsiteX5" fmla="*/ 263525 w 1933617"/>
              <a:gd name="connsiteY5" fmla="*/ 225425 h 1616075"/>
              <a:gd name="connsiteX6" fmla="*/ 342900 w 1933617"/>
              <a:gd name="connsiteY6" fmla="*/ 184150 h 1616075"/>
              <a:gd name="connsiteX7" fmla="*/ 406400 w 1933617"/>
              <a:gd name="connsiteY7" fmla="*/ 158750 h 1616075"/>
              <a:gd name="connsiteX8" fmla="*/ 479425 w 1933617"/>
              <a:gd name="connsiteY8" fmla="*/ 133350 h 1616075"/>
              <a:gd name="connsiteX9" fmla="*/ 568325 w 1933617"/>
              <a:gd name="connsiteY9" fmla="*/ 114300 h 1616075"/>
              <a:gd name="connsiteX10" fmla="*/ 673100 w 1933617"/>
              <a:gd name="connsiteY10" fmla="*/ 92075 h 1616075"/>
              <a:gd name="connsiteX11" fmla="*/ 742950 w 1933617"/>
              <a:gd name="connsiteY11" fmla="*/ 95250 h 1616075"/>
              <a:gd name="connsiteX12" fmla="*/ 828675 w 1933617"/>
              <a:gd name="connsiteY12" fmla="*/ 98425 h 1616075"/>
              <a:gd name="connsiteX13" fmla="*/ 889000 w 1933617"/>
              <a:gd name="connsiteY13" fmla="*/ 107950 h 1616075"/>
              <a:gd name="connsiteX14" fmla="*/ 933450 w 1933617"/>
              <a:gd name="connsiteY14" fmla="*/ 117475 h 1616075"/>
              <a:gd name="connsiteX15" fmla="*/ 977900 w 1933617"/>
              <a:gd name="connsiteY15" fmla="*/ 127000 h 1616075"/>
              <a:gd name="connsiteX16" fmla="*/ 977900 w 1933617"/>
              <a:gd name="connsiteY16" fmla="*/ 127000 h 1616075"/>
              <a:gd name="connsiteX17" fmla="*/ 1047750 w 1933617"/>
              <a:gd name="connsiteY17" fmla="*/ 0 h 1616075"/>
              <a:gd name="connsiteX18" fmla="*/ 1927225 w 1933617"/>
              <a:gd name="connsiteY18" fmla="*/ 631825 h 1616075"/>
              <a:gd name="connsiteX19" fmla="*/ 1492250 w 1933617"/>
              <a:gd name="connsiteY19" fmla="*/ 1177925 h 1616075"/>
              <a:gd name="connsiteX20" fmla="*/ 854075 w 1933617"/>
              <a:gd name="connsiteY20" fmla="*/ 1616075 h 1616075"/>
              <a:gd name="connsiteX21" fmla="*/ 28575 w 1933617"/>
              <a:gd name="connsiteY21" fmla="*/ 1139825 h 1616075"/>
              <a:gd name="connsiteX22" fmla="*/ 0 w 1933617"/>
              <a:gd name="connsiteY22" fmla="*/ 273050 h 1616075"/>
              <a:gd name="connsiteX0" fmla="*/ 0 w 1933617"/>
              <a:gd name="connsiteY0" fmla="*/ 273050 h 1616075"/>
              <a:gd name="connsiteX1" fmla="*/ 76200 w 1933617"/>
              <a:gd name="connsiteY1" fmla="*/ 403225 h 1616075"/>
              <a:gd name="connsiteX2" fmla="*/ 136525 w 1933617"/>
              <a:gd name="connsiteY2" fmla="*/ 320675 h 1616075"/>
              <a:gd name="connsiteX3" fmla="*/ 184150 w 1933617"/>
              <a:gd name="connsiteY3" fmla="*/ 273050 h 1616075"/>
              <a:gd name="connsiteX4" fmla="*/ 222250 w 1933617"/>
              <a:gd name="connsiteY4" fmla="*/ 254000 h 1616075"/>
              <a:gd name="connsiteX5" fmla="*/ 263525 w 1933617"/>
              <a:gd name="connsiteY5" fmla="*/ 225425 h 1616075"/>
              <a:gd name="connsiteX6" fmla="*/ 342900 w 1933617"/>
              <a:gd name="connsiteY6" fmla="*/ 184150 h 1616075"/>
              <a:gd name="connsiteX7" fmla="*/ 406400 w 1933617"/>
              <a:gd name="connsiteY7" fmla="*/ 158750 h 1616075"/>
              <a:gd name="connsiteX8" fmla="*/ 479425 w 1933617"/>
              <a:gd name="connsiteY8" fmla="*/ 133350 h 1616075"/>
              <a:gd name="connsiteX9" fmla="*/ 568325 w 1933617"/>
              <a:gd name="connsiteY9" fmla="*/ 114300 h 1616075"/>
              <a:gd name="connsiteX10" fmla="*/ 673100 w 1933617"/>
              <a:gd name="connsiteY10" fmla="*/ 92075 h 1616075"/>
              <a:gd name="connsiteX11" fmla="*/ 742950 w 1933617"/>
              <a:gd name="connsiteY11" fmla="*/ 95250 h 1616075"/>
              <a:gd name="connsiteX12" fmla="*/ 828675 w 1933617"/>
              <a:gd name="connsiteY12" fmla="*/ 98425 h 1616075"/>
              <a:gd name="connsiteX13" fmla="*/ 889000 w 1933617"/>
              <a:gd name="connsiteY13" fmla="*/ 107950 h 1616075"/>
              <a:gd name="connsiteX14" fmla="*/ 933450 w 1933617"/>
              <a:gd name="connsiteY14" fmla="*/ 117475 h 1616075"/>
              <a:gd name="connsiteX15" fmla="*/ 977900 w 1933617"/>
              <a:gd name="connsiteY15" fmla="*/ 127000 h 1616075"/>
              <a:gd name="connsiteX16" fmla="*/ 977900 w 1933617"/>
              <a:gd name="connsiteY16" fmla="*/ 127000 h 1616075"/>
              <a:gd name="connsiteX17" fmla="*/ 1047750 w 1933617"/>
              <a:gd name="connsiteY17" fmla="*/ 0 h 1616075"/>
              <a:gd name="connsiteX18" fmla="*/ 1927225 w 1933617"/>
              <a:gd name="connsiteY18" fmla="*/ 631825 h 1616075"/>
              <a:gd name="connsiteX19" fmla="*/ 1492250 w 1933617"/>
              <a:gd name="connsiteY19" fmla="*/ 1177925 h 1616075"/>
              <a:gd name="connsiteX20" fmla="*/ 854075 w 1933617"/>
              <a:gd name="connsiteY20" fmla="*/ 1616075 h 1616075"/>
              <a:gd name="connsiteX21" fmla="*/ 28575 w 1933617"/>
              <a:gd name="connsiteY21" fmla="*/ 1139825 h 1616075"/>
              <a:gd name="connsiteX22" fmla="*/ 0 w 1933617"/>
              <a:gd name="connsiteY22" fmla="*/ 273050 h 1616075"/>
              <a:gd name="connsiteX0" fmla="*/ 263525 w 2197142"/>
              <a:gd name="connsiteY0" fmla="*/ 273050 h 1616075"/>
              <a:gd name="connsiteX1" fmla="*/ 339725 w 2197142"/>
              <a:gd name="connsiteY1" fmla="*/ 403225 h 1616075"/>
              <a:gd name="connsiteX2" fmla="*/ 400050 w 2197142"/>
              <a:gd name="connsiteY2" fmla="*/ 320675 h 1616075"/>
              <a:gd name="connsiteX3" fmla="*/ 447675 w 2197142"/>
              <a:gd name="connsiteY3" fmla="*/ 273050 h 1616075"/>
              <a:gd name="connsiteX4" fmla="*/ 485775 w 2197142"/>
              <a:gd name="connsiteY4" fmla="*/ 254000 h 1616075"/>
              <a:gd name="connsiteX5" fmla="*/ 527050 w 2197142"/>
              <a:gd name="connsiteY5" fmla="*/ 225425 h 1616075"/>
              <a:gd name="connsiteX6" fmla="*/ 606425 w 2197142"/>
              <a:gd name="connsiteY6" fmla="*/ 184150 h 1616075"/>
              <a:gd name="connsiteX7" fmla="*/ 669925 w 2197142"/>
              <a:gd name="connsiteY7" fmla="*/ 158750 h 1616075"/>
              <a:gd name="connsiteX8" fmla="*/ 742950 w 2197142"/>
              <a:gd name="connsiteY8" fmla="*/ 133350 h 1616075"/>
              <a:gd name="connsiteX9" fmla="*/ 831850 w 2197142"/>
              <a:gd name="connsiteY9" fmla="*/ 114300 h 1616075"/>
              <a:gd name="connsiteX10" fmla="*/ 936625 w 2197142"/>
              <a:gd name="connsiteY10" fmla="*/ 92075 h 1616075"/>
              <a:gd name="connsiteX11" fmla="*/ 1006475 w 2197142"/>
              <a:gd name="connsiteY11" fmla="*/ 95250 h 1616075"/>
              <a:gd name="connsiteX12" fmla="*/ 1092200 w 2197142"/>
              <a:gd name="connsiteY12" fmla="*/ 98425 h 1616075"/>
              <a:gd name="connsiteX13" fmla="*/ 1152525 w 2197142"/>
              <a:gd name="connsiteY13" fmla="*/ 107950 h 1616075"/>
              <a:gd name="connsiteX14" fmla="*/ 1196975 w 2197142"/>
              <a:gd name="connsiteY14" fmla="*/ 117475 h 1616075"/>
              <a:gd name="connsiteX15" fmla="*/ 1241425 w 2197142"/>
              <a:gd name="connsiteY15" fmla="*/ 127000 h 1616075"/>
              <a:gd name="connsiteX16" fmla="*/ 1241425 w 2197142"/>
              <a:gd name="connsiteY16" fmla="*/ 127000 h 1616075"/>
              <a:gd name="connsiteX17" fmla="*/ 1311275 w 2197142"/>
              <a:gd name="connsiteY17" fmla="*/ 0 h 1616075"/>
              <a:gd name="connsiteX18" fmla="*/ 2190750 w 2197142"/>
              <a:gd name="connsiteY18" fmla="*/ 631825 h 1616075"/>
              <a:gd name="connsiteX19" fmla="*/ 1755775 w 2197142"/>
              <a:gd name="connsiteY19" fmla="*/ 1177925 h 1616075"/>
              <a:gd name="connsiteX20" fmla="*/ 1117600 w 2197142"/>
              <a:gd name="connsiteY20" fmla="*/ 1616075 h 1616075"/>
              <a:gd name="connsiteX21" fmla="*/ 0 w 2197142"/>
              <a:gd name="connsiteY21" fmla="*/ 787400 h 1616075"/>
              <a:gd name="connsiteX22" fmla="*/ 263525 w 2197142"/>
              <a:gd name="connsiteY22" fmla="*/ 273050 h 161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142" h="1616075">
                <a:moveTo>
                  <a:pt x="263525" y="273050"/>
                </a:moveTo>
                <a:lnTo>
                  <a:pt x="339725" y="403225"/>
                </a:lnTo>
                <a:lnTo>
                  <a:pt x="400050" y="320675"/>
                </a:lnTo>
                <a:lnTo>
                  <a:pt x="447675" y="273050"/>
                </a:lnTo>
                <a:lnTo>
                  <a:pt x="485775" y="254000"/>
                </a:lnTo>
                <a:lnTo>
                  <a:pt x="527050" y="225425"/>
                </a:lnTo>
                <a:lnTo>
                  <a:pt x="606425" y="184150"/>
                </a:lnTo>
                <a:lnTo>
                  <a:pt x="669925" y="158750"/>
                </a:lnTo>
                <a:lnTo>
                  <a:pt x="742950" y="133350"/>
                </a:lnTo>
                <a:lnTo>
                  <a:pt x="831850" y="114300"/>
                </a:lnTo>
                <a:lnTo>
                  <a:pt x="936625" y="92075"/>
                </a:lnTo>
                <a:lnTo>
                  <a:pt x="1006475" y="95250"/>
                </a:lnTo>
                <a:lnTo>
                  <a:pt x="1092200" y="98425"/>
                </a:lnTo>
                <a:lnTo>
                  <a:pt x="1152525" y="107950"/>
                </a:lnTo>
                <a:lnTo>
                  <a:pt x="1196975" y="117475"/>
                </a:lnTo>
                <a:lnTo>
                  <a:pt x="1241425" y="127000"/>
                </a:lnTo>
                <a:lnTo>
                  <a:pt x="1241425" y="127000"/>
                </a:lnTo>
                <a:cubicBezTo>
                  <a:pt x="1259417" y="84667"/>
                  <a:pt x="1302808" y="61383"/>
                  <a:pt x="1311275" y="0"/>
                </a:cubicBezTo>
                <a:cubicBezTo>
                  <a:pt x="1402292" y="88900"/>
                  <a:pt x="2130425" y="466725"/>
                  <a:pt x="2190750" y="631825"/>
                </a:cubicBezTo>
                <a:cubicBezTo>
                  <a:pt x="2251075" y="796925"/>
                  <a:pt x="1867429" y="1018646"/>
                  <a:pt x="1755775" y="1177925"/>
                </a:cubicBezTo>
                <a:lnTo>
                  <a:pt x="1117600" y="1616075"/>
                </a:lnTo>
                <a:lnTo>
                  <a:pt x="0" y="787400"/>
                </a:lnTo>
                <a:lnTo>
                  <a:pt x="263525" y="27305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Tree>
    <p:extLst>
      <p:ext uri="{BB962C8B-B14F-4D97-AF65-F5344CB8AC3E}">
        <p14:creationId xmlns:p14="http://schemas.microsoft.com/office/powerpoint/2010/main" val="2139879305"/>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79672"/>
                <a:ext cx="5732488" cy="43542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5779"/>
                <a:ext cx="3576484" cy="402542"/>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8" name="Content Placeholder 2">
            <a:extLst>
              <a:ext uri="{FF2B5EF4-FFF2-40B4-BE49-F238E27FC236}">
                <a16:creationId xmlns:a16="http://schemas.microsoft.com/office/drawing/2014/main" id="{92E07264-E298-BBCB-25C1-57FD5F675CE4}"/>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“There are three types of service accounts native to Microsoft </a:t>
            </a:r>
            <a:r>
              <a:rPr lang="en-US" sz="4000" dirty="0" err="1">
                <a:latin typeface="Ubuntu Condensed" panose="020B0506030602030204" pitchFamily="34" charset="0"/>
              </a:rPr>
              <a:t>Entra</a:t>
            </a:r>
            <a:r>
              <a:rPr lang="en-US" sz="4000" dirty="0">
                <a:latin typeface="Ubuntu Condensed" panose="020B0506030602030204" pitchFamily="34" charset="0"/>
              </a:rPr>
              <a:t> ID: Managed identities, service principals, and user-based service accounts.”</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7599A5F-4B53-77F7-0313-1287C505FFBE}"/>
                  </a:ext>
                </a:extLst>
              </p14:cNvPr>
              <p14:cNvContentPartPr/>
              <p14:nvPr/>
            </p14:nvContentPartPr>
            <p14:xfrm flipV="1">
              <a:off x="3825531" y="3976936"/>
              <a:ext cx="5003993" cy="67350"/>
            </p14:xfrm>
          </p:contentPart>
        </mc:Choice>
        <mc:Fallback xmlns="">
          <p:pic>
            <p:nvPicPr>
              <p:cNvPr id="9" name="Ink 8">
                <a:extLst>
                  <a:ext uri="{FF2B5EF4-FFF2-40B4-BE49-F238E27FC236}">
                    <a16:creationId xmlns:a16="http://schemas.microsoft.com/office/drawing/2014/main" id="{77599A5F-4B53-77F7-0313-1287C505FFBE}"/>
                  </a:ext>
                </a:extLst>
              </p:cNvPr>
              <p:cNvPicPr/>
              <p:nvPr/>
            </p:nvPicPr>
            <p:blipFill>
              <a:blip r:embed="rId8"/>
              <a:stretch>
                <a:fillRect/>
              </a:stretch>
            </p:blipFill>
            <p:spPr>
              <a:xfrm flipV="1">
                <a:off x="3735531" y="3796856"/>
                <a:ext cx="5183633" cy="4271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231D3DA-44F0-A5D5-41A3-0B7B5A4B2154}"/>
                  </a:ext>
                </a:extLst>
              </p14:cNvPr>
              <p14:cNvContentPartPr/>
              <p14:nvPr/>
            </p14:nvContentPartPr>
            <p14:xfrm>
              <a:off x="4373638" y="3334840"/>
              <a:ext cx="6995886" cy="94160"/>
            </p14:xfrm>
          </p:contentPart>
        </mc:Choice>
        <mc:Fallback xmlns="">
          <p:pic>
            <p:nvPicPr>
              <p:cNvPr id="12" name="Ink 11">
                <a:extLst>
                  <a:ext uri="{FF2B5EF4-FFF2-40B4-BE49-F238E27FC236}">
                    <a16:creationId xmlns:a16="http://schemas.microsoft.com/office/drawing/2014/main" id="{4231D3DA-44F0-A5D5-41A3-0B7B5A4B2154}"/>
                  </a:ext>
                </a:extLst>
              </p:cNvPr>
              <p:cNvPicPr/>
              <p:nvPr/>
            </p:nvPicPr>
            <p:blipFill>
              <a:blip r:embed="rId10"/>
              <a:stretch>
                <a:fillRect/>
              </a:stretch>
            </p:blipFill>
            <p:spPr>
              <a:xfrm>
                <a:off x="4283629" y="3155829"/>
                <a:ext cx="7175545" cy="451825"/>
              </a:xfrm>
              <a:prstGeom prst="rect">
                <a:avLst/>
              </a:prstGeom>
            </p:spPr>
          </p:pic>
        </mc:Fallback>
      </mc:AlternateContent>
      <p:sp>
        <p:nvSpPr>
          <p:cNvPr id="13" name="TextBox 12">
            <a:extLst>
              <a:ext uri="{FF2B5EF4-FFF2-40B4-BE49-F238E27FC236}">
                <a16:creationId xmlns:a16="http://schemas.microsoft.com/office/drawing/2014/main" id="{F77AD6C8-5630-8653-B6CB-CC1335B61184}"/>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2676351F-C9C8-02A7-E488-94FE4EF874D2}"/>
              </a:ext>
            </a:extLst>
          </p:cNvPr>
          <p:cNvCxnSpPr/>
          <p:nvPr/>
        </p:nvCxnSpPr>
        <p:spPr>
          <a:xfrm>
            <a:off x="309638" y="914400"/>
            <a:ext cx="381241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C86EEBC4-EF59-093E-1974-BA8CFF321DF3}"/>
              </a:ext>
            </a:extLst>
          </p:cNvPr>
          <p:cNvSpPr txBox="1">
            <a:spLocks/>
          </p:cNvSpPr>
          <p:nvPr/>
        </p:nvSpPr>
        <p:spPr>
          <a:xfrm>
            <a:off x="4182807" y="469492"/>
            <a:ext cx="5831304"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Service Accounts</a:t>
            </a:r>
            <a:endParaRPr lang="en-SE" sz="4000" dirty="0"/>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iterate type="wd">
                                    <p:tmPct val="0"/>
                                  </p:iterate>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 presetClass="entr" presetSubtype="0" fill="hold" grpId="0" nodeType="withEffect">
                                  <p:stCondLst>
                                    <p:cond delay="0"/>
                                  </p:stCondLst>
                                  <p:iterate type="lt">
                                    <p:tmAbs val="50"/>
                                  </p:iterate>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701"/>
                            </p:stCondLst>
                            <p:childTnLst>
                              <p:par>
                                <p:cTn id="37" presetID="10" presetClass="entr" presetSubtype="0" fill="hold" nodeType="afterEffect">
                                  <p:stCondLst>
                                    <p:cond delay="0"/>
                                  </p:stCondLst>
                                  <p:iterate type="wd">
                                    <p:tmPct val="5000"/>
                                  </p:iterate>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6" grpId="0"/>
      <p:bldP spid="6" grpId="1"/>
      <p:bldP spid="13" grpId="0"/>
      <p:bldP spid="16"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2489</TotalTime>
  <Words>1472</Words>
  <Application>Microsoft Office PowerPoint</Application>
  <PresentationFormat>Widescreen</PresentationFormat>
  <Paragraphs>347</Paragraphs>
  <Slides>49</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Calibri</vt:lpstr>
      <vt:lpstr>Abril Fatface</vt:lpstr>
      <vt:lpstr>Segoe UI</vt:lpstr>
      <vt:lpstr>Homemade Apple</vt:lpstr>
      <vt:lpstr>Catamaran</vt:lpstr>
      <vt:lpstr>Poppins</vt:lpstr>
      <vt:lpstr>Arial</vt:lpstr>
      <vt:lpstr>Barlow Condensed</vt:lpstr>
      <vt:lpstr>Aldrich</vt:lpstr>
      <vt:lpstr>Ubuntu Condensed</vt:lpstr>
      <vt:lpstr>Griffy</vt:lpstr>
      <vt:lpstr>Segoe UI Semibold</vt:lpstr>
      <vt:lpstr>SlidesMania</vt:lpstr>
      <vt:lpstr>Security Pitfalls for Workload Identities in Azure</vt:lpstr>
      <vt:lpstr>PowerPoint Presentation</vt:lpstr>
      <vt:lpstr>PowerPoint Presentation</vt:lpstr>
      <vt:lpstr>PowerPoint Presentation</vt:lpstr>
      <vt:lpstr>PowerPoint Presentation</vt:lpstr>
      <vt:lpstr>PowerPoint Presentation</vt:lpstr>
      <vt:lpstr>Session Overview </vt:lpstr>
      <vt:lpstr>Identity Types</vt:lpstr>
      <vt:lpstr>Identity</vt:lpstr>
      <vt:lpstr>Identity</vt:lpstr>
      <vt:lpstr>PowerPoint Presentation</vt:lpstr>
      <vt:lpstr>PowerPoint Presentation</vt:lpstr>
      <vt:lpstr>Identity</vt:lpstr>
      <vt:lpstr>PowerPoint Presentation</vt:lpstr>
      <vt:lpstr>PowerPoint Presentation</vt:lpstr>
      <vt:lpstr>Security Pitfalls</vt:lpstr>
      <vt:lpstr>Principle of Least Privilege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ID Premium Features 💎</vt:lpstr>
      <vt:lpstr>Workload ID Premium Features 💎</vt:lpstr>
      <vt:lpstr>Workload ID Premium Features 💎</vt:lpstr>
      <vt:lpstr>Workload ID Premium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of Least Privilege 🔒</vt:lpstr>
      <vt:lpstr>Please rate my session in the Mobile App!</vt:lpstr>
      <vt:lpstr>Takeaways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350</cp:revision>
  <dcterms:modified xsi:type="dcterms:W3CDTF">2024-02-13T15:27:21Z</dcterms:modified>
</cp:coreProperties>
</file>